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7" r:id="rId2"/>
    <p:sldId id="337" r:id="rId3"/>
    <p:sldId id="329" r:id="rId4"/>
    <p:sldId id="298" r:id="rId5"/>
    <p:sldId id="381" r:id="rId6"/>
    <p:sldId id="328" r:id="rId7"/>
    <p:sldId id="382" r:id="rId8"/>
    <p:sldId id="383" r:id="rId9"/>
    <p:sldId id="384" r:id="rId10"/>
    <p:sldId id="303" r:id="rId11"/>
    <p:sldId id="386" r:id="rId12"/>
    <p:sldId id="349" r:id="rId13"/>
    <p:sldId id="389" r:id="rId14"/>
    <p:sldId id="390" r:id="rId15"/>
    <p:sldId id="341" r:id="rId16"/>
    <p:sldId id="391" r:id="rId17"/>
    <p:sldId id="268" r:id="rId18"/>
    <p:sldId id="343" r:id="rId19"/>
    <p:sldId id="392" r:id="rId20"/>
    <p:sldId id="393" r:id="rId21"/>
    <p:sldId id="394" r:id="rId22"/>
    <p:sldId id="395" r:id="rId23"/>
    <p:sldId id="396" r:id="rId24"/>
    <p:sldId id="397" r:id="rId25"/>
    <p:sldId id="277" r:id="rId26"/>
    <p:sldId id="283" r:id="rId27"/>
    <p:sldId id="398" r:id="rId28"/>
    <p:sldId id="345" r:id="rId29"/>
    <p:sldId id="399" r:id="rId30"/>
    <p:sldId id="400" r:id="rId31"/>
    <p:sldId id="401" r:id="rId3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346">
          <p15:clr>
            <a:srgbClr val="A4A3A4"/>
          </p15:clr>
        </p15:guide>
        <p15:guide id="4" orient="horz" pos="2568">
          <p15:clr>
            <a:srgbClr val="A4A3A4"/>
          </p15:clr>
        </p15:guide>
        <p15:guide id="5" orient="horz" pos="4156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orient="horz" pos="1570">
          <p15:clr>
            <a:srgbClr val="A4A3A4"/>
          </p15:clr>
        </p15:guide>
        <p15:guide id="8" pos="204">
          <p15:clr>
            <a:srgbClr val="A4A3A4"/>
          </p15:clr>
        </p15:guide>
        <p15:guide id="9" pos="5556">
          <p15:clr>
            <a:srgbClr val="A4A3A4"/>
          </p15:clr>
        </p15:guide>
        <p15:guide id="10" pos="431">
          <p15:clr>
            <a:srgbClr val="A4A3A4"/>
          </p15:clr>
        </p15:guide>
        <p15:guide id="11" pos="4422">
          <p15:clr>
            <a:srgbClr val="A4A3A4"/>
          </p15:clr>
        </p15:guide>
        <p15:guide id="12" pos="1247">
          <p15:clr>
            <a:srgbClr val="A4A3A4"/>
          </p15:clr>
        </p15:guide>
        <p15:guide id="13" pos="3424">
          <p15:clr>
            <a:srgbClr val="A4A3A4"/>
          </p15:clr>
        </p15:guide>
        <p15:guide id="14" pos="3356">
          <p15:clr>
            <a:srgbClr val="A4A3A4"/>
          </p15:clr>
        </p15:guide>
        <p15:guide id="15" pos="4513">
          <p15:clr>
            <a:srgbClr val="A4A3A4"/>
          </p15:clr>
        </p15:guide>
        <p15:guide id="16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3793"/>
        <p:guide orient="horz" pos="1117"/>
        <p:guide orient="horz" pos="346"/>
        <p:guide orient="horz" pos="2568"/>
        <p:guide orient="horz" pos="4156"/>
        <p:guide orient="horz" pos="3884"/>
        <p:guide orient="horz" pos="1570"/>
        <p:guide pos="204"/>
        <p:guide pos="5556"/>
        <p:guide pos="431"/>
        <p:guide pos="4422"/>
        <p:guide pos="1247"/>
        <p:guide pos="3424"/>
        <p:guide pos="3356"/>
        <p:guide pos="4513"/>
        <p:guide pos="551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096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E8633-DD50-467C-B21A-E1CECDED6BB2}" type="datetimeFigureOut">
              <a:rPr lang="fi-FI" sz="800" smtClean="0"/>
              <a:pPr/>
              <a:t>2.4.2019</a:t>
            </a:fld>
            <a:endParaRPr lang="en-GB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10BF-6C8B-4E87-A502-35A1C9E26017}" type="slidenum">
              <a:rPr lang="en-GB" sz="800" smtClean="0"/>
              <a:pPr/>
              <a:t>‹#›</a:t>
            </a:fld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31255761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0B85FA14-6BD0-4B51-94D4-05F5A75E4036}" type="datetimeFigureOut">
              <a:rPr lang="fi-FI" smtClean="0"/>
              <a:pPr/>
              <a:t>2.4.2019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FD68452-3929-4FD8-B15C-CAEB56E3F3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339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020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59AC0F-E7D4-4D56-B46E-F3660839D849}" type="slidenum">
              <a:rPr lang="fi-FI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i-FI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996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8BFAC40-0710-405D-924E-112A88CD8E10}" type="slidenum">
              <a:rPr lang="fi-FI" altLang="fi-FI"/>
              <a:pPr/>
              <a:t>26</a:t>
            </a:fld>
            <a:endParaRPr lang="fi-FI" altLang="fi-FI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5731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349499"/>
            <a:ext cx="7775576" cy="1871663"/>
          </a:xfrm>
        </p:spPr>
        <p:txBody>
          <a:bodyPr anchor="t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292600"/>
            <a:ext cx="7775576" cy="135097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18F24A3C-8AD1-45F0-8B9E-09DE3424DAD6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4" y="6165850"/>
            <a:ext cx="259238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/>
              <a:t>Lääketieteellinen tiedekunta / Henkilön nimi / Esityksen nimi</a:t>
            </a:r>
            <a:endParaRPr lang="en-GB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2" name="TextBox 51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dirty="0">
                <a:solidFill>
                  <a:schemeClr val="tx2"/>
                </a:solidFill>
              </a:rPr>
              <a:t>www.helsinki.fi</a:t>
            </a: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F3B6-A5EA-4F41-8300-F632A02F7DAD}" type="datetimeFigureOut">
              <a:rPr lang="fi-FI" smtClean="0"/>
              <a:t>2.4.2019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40A-8DB8-4A65-AE22-A568C58081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084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349499"/>
            <a:ext cx="7775574" cy="1871663"/>
          </a:xfrm>
        </p:spPr>
        <p:txBody>
          <a:bodyPr anchor="t" anchorCtr="0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4292600"/>
            <a:ext cx="7775578" cy="1368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8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0289D45A-8D65-4A02-9D7F-4CFE2F2040BA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/>
              <a:t>Lääketieteellinen tiedekunta / Henkilön nimi / Esityksen nimi</a:t>
            </a:r>
            <a:endParaRPr lang="en-GB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dirty="0">
                <a:solidFill>
                  <a:schemeClr val="tx2"/>
                </a:solidFill>
              </a:rPr>
              <a:t>www.helsinki.fi</a:t>
            </a: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B227-2943-43C4-8096-91C17F3DA170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Lääketieteellinen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8"/>
            <a:ext cx="3348038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2113" y="1989138"/>
            <a:ext cx="3348036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B758-9743-4214-B739-BFE59ABECA43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Lääketieteellinen tiedekunta / Henkilön nimi / Esityksen nimi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10DA-F413-4706-8D21-77809C6DCB40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Lääketieteellinen tiedekunta / Henkilön nimi / Esityksen nimi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989138"/>
            <a:ext cx="6840538" cy="5111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8DD7-E02F-403C-ACCE-EFD6B1AF07B7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Lääketieteellinen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979613" y="2492375"/>
            <a:ext cx="6840537" cy="35290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1/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B7C6-BA97-4C91-BE11-9086A11E5528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Lääketieteellinen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6"/>
            <a:ext cx="3348038" cy="4032251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472113" y="1989138"/>
            <a:ext cx="3348037" cy="40322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C01-CD0E-495F-AAF4-9C3A41777E91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Lääketieteellinen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2" y="4221162"/>
            <a:ext cx="6840537" cy="1800225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1979613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37084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4356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7164388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1979613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37084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/>
          </p:nvPr>
        </p:nvSpPr>
        <p:spPr>
          <a:xfrm>
            <a:off x="54356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4"/>
          </p:nvPr>
        </p:nvSpPr>
        <p:spPr>
          <a:xfrm>
            <a:off x="7164388" y="2492375"/>
            <a:ext cx="1584325" cy="15843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0595-0D1C-41BB-A651-2F63E59C5785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Lääketieteellinen tiedekunta / Henkilön nimi / Esityksen nimi</a:t>
            </a:r>
            <a:endParaRPr lang="en-GB"/>
          </a:p>
        </p:txBody>
      </p:sp>
      <p:sp>
        <p:nvSpPr>
          <p:cNvPr id="8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pic>
        <p:nvPicPr>
          <p:cNvPr id="10" name="Picture 9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12" y="549275"/>
            <a:ext cx="6840538" cy="11509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12" y="1989139"/>
            <a:ext cx="6840538" cy="403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854F7F2-DECE-49F3-A58D-6BDD36710CFF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/>
              <a:t>Lääketieteellinen tiedekunta / Henkilön nimi / Esityksen nimi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dirty="0">
                <a:solidFill>
                  <a:schemeClr val="tx2"/>
                </a:solidFill>
              </a:rPr>
              <a:t>www.helsinki.fi</a:t>
            </a:r>
          </a:p>
        </p:txBody>
      </p:sp>
      <p:sp>
        <p:nvSpPr>
          <p:cNvPr id="21" name="Line 16"/>
          <p:cNvSpPr>
            <a:spLocks noChangeShapeType="1"/>
          </p:cNvSpPr>
          <p:nvPr userDrawn="1"/>
        </p:nvSpPr>
        <p:spPr bwMode="auto">
          <a:xfrm flipV="1">
            <a:off x="1979614" y="1773238"/>
            <a:ext cx="6840536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pic>
        <p:nvPicPr>
          <p:cNvPr id="17" name="Picture 16" descr="FSE_RGB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2" r:id="rId4"/>
    <p:sldLayoutId id="2147483654" r:id="rId5"/>
    <p:sldLayoutId id="2147483660" r:id="rId6"/>
    <p:sldLayoutId id="2147483661" r:id="rId7"/>
    <p:sldLayoutId id="2147483662" r:id="rId8"/>
    <p:sldLayoutId id="2147483655" r:id="rId9"/>
    <p:sldLayoutId id="2147483664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4638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3050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Muuttaako</a:t>
            </a:r>
            <a:r>
              <a:rPr lang="en-GB" dirty="0"/>
              <a:t> </a:t>
            </a:r>
            <a:r>
              <a:rPr lang="en-GB" dirty="0" err="1"/>
              <a:t>ikääntyminen</a:t>
            </a:r>
            <a:r>
              <a:rPr lang="en-GB" dirty="0"/>
              <a:t> </a:t>
            </a:r>
            <a:r>
              <a:rPr lang="en-GB" dirty="0" err="1"/>
              <a:t>psyykenlääkitystä</a:t>
            </a:r>
            <a:r>
              <a:rPr lang="en-GB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Prof. Hannu Koponen</a:t>
            </a:r>
          </a:p>
          <a:p>
            <a:r>
              <a:rPr lang="en-GB" dirty="0"/>
              <a:t>Helsinki 28.3.2019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C635B7C-2CBB-499B-8EE9-1D7F1E407508}" type="datetime1">
              <a:rPr lang="fi-FI" smtClean="0"/>
              <a:pPr/>
              <a:t>2.4.2019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/>
              <a:t>Lääketieteellinen tiedekunta / Henkilön nimi / Esityksen nimi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Vanhuksen masennuksen hoito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Tutkimuksia yli 75-vuotiaiden depression hoidosta on edelleen varsin vähän. Tässä ikäryhmässä suosituksen ohjeita voidaan soveltaa ottaen huomioon, että iän mukana tarve integroida psykiatrista ja somaattista hoitoa lisääntyy. </a:t>
            </a:r>
          </a:p>
          <a:p>
            <a:r>
              <a:rPr lang="fi-FI" dirty="0"/>
              <a:t>Masennuslääkeannokset ovat 65–75-vuotiailla saman suuruisia tai vain vähän pienempiä kuin keski-ikäisillä, kun taas yli 75-vuotiailla käytetyt annokset ovat ½-1/3 keski-ikäisillä käytetyistä annoksista. </a:t>
            </a:r>
          </a:p>
          <a:p>
            <a:r>
              <a:rPr lang="fi-FI" dirty="0"/>
              <a:t>Ikääntyneiden lieviä ja keskivaikeita depressioita voidaan hoitaa psykoterapian avulla. Eniten on tutkittu kognitiivista psykoterapiaa. Sekä yksilö- että ryhmähoidoista on näyttöä ja niiden saatavuutta tulisi lisätä.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124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/>
              <a:t>Trisykliset masennuslääkkeet (TCA) iäkkäillä</a:t>
            </a:r>
            <a:endParaRPr lang="en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fi-FI" sz="2800" dirty="0"/>
              <a:t>TCA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dirty="0"/>
              <a:t>tehokkaita, kapea terapeuttinen leveys, paljon haittavaikutuksia</a:t>
            </a:r>
          </a:p>
          <a:p>
            <a:pPr lvl="2" eaLnBrk="1" hangingPunct="1">
              <a:lnSpc>
                <a:spcPct val="90000"/>
              </a:lnSpc>
            </a:pPr>
            <a:r>
              <a:rPr lang="fi-FI" sz="2000" dirty="0"/>
              <a:t>voimakkaita </a:t>
            </a:r>
            <a:r>
              <a:rPr lang="fi-FI" sz="2000" dirty="0" err="1"/>
              <a:t>antikolinergeja</a:t>
            </a:r>
            <a:r>
              <a:rPr lang="fi-FI" sz="2000" dirty="0"/>
              <a:t>, </a:t>
            </a:r>
          </a:p>
          <a:p>
            <a:pPr lvl="2" eaLnBrk="1" hangingPunct="1">
              <a:lnSpc>
                <a:spcPct val="90000"/>
              </a:lnSpc>
            </a:pPr>
            <a:r>
              <a:rPr lang="fi-FI" sz="2000" dirty="0"/>
              <a:t>pidentävät </a:t>
            </a:r>
            <a:r>
              <a:rPr lang="fi-FI" sz="2000" dirty="0" err="1"/>
              <a:t>QT-aikaa</a:t>
            </a:r>
            <a:r>
              <a:rPr lang="fi-FI" sz="2000" dirty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fi-FI" sz="2000" dirty="0"/>
              <a:t>aiheuttavat </a:t>
            </a:r>
            <a:r>
              <a:rPr lang="fi-FI" sz="2000" dirty="0" err="1"/>
              <a:t>asentohypotensiota</a:t>
            </a:r>
            <a:r>
              <a:rPr lang="fi-FI" sz="2000" dirty="0"/>
              <a:t> (pienillä pitoisuuksillakin, ei juuri kehity toleranssia)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dirty="0"/>
              <a:t>nykyisin 3.-linjan hoitoja:</a:t>
            </a:r>
          </a:p>
          <a:p>
            <a:pPr lvl="2" eaLnBrk="1" hangingPunct="1">
              <a:lnSpc>
                <a:spcPct val="90000"/>
              </a:lnSpc>
            </a:pPr>
            <a:r>
              <a:rPr lang="fi-FI" sz="2000" dirty="0" err="1"/>
              <a:t>nortriptyliini</a:t>
            </a:r>
            <a:r>
              <a:rPr lang="fi-FI" sz="2000" dirty="0"/>
              <a:t>:</a:t>
            </a:r>
          </a:p>
          <a:p>
            <a:pPr lvl="3" eaLnBrk="1" hangingPunct="1">
              <a:lnSpc>
                <a:spcPct val="90000"/>
              </a:lnSpc>
            </a:pPr>
            <a:r>
              <a:rPr lang="fi-FI" sz="1800" dirty="0"/>
              <a:t>terapeuttinen ikkuna, lineaarinen kinetiikka, </a:t>
            </a:r>
            <a:r>
              <a:rPr lang="fi-FI" sz="1800" dirty="0" err="1"/>
              <a:t>antikolinergisten</a:t>
            </a:r>
            <a:r>
              <a:rPr lang="fi-FI" sz="1800" dirty="0"/>
              <a:t> sivuvaikutusten ja </a:t>
            </a:r>
            <a:r>
              <a:rPr lang="fi-FI" sz="1800" dirty="0" err="1"/>
              <a:t>asentohypotension</a:t>
            </a:r>
            <a:r>
              <a:rPr lang="fi-FI" sz="1800" dirty="0"/>
              <a:t> vaara pienempi kuin muilla </a:t>
            </a:r>
            <a:r>
              <a:rPr lang="fi-FI" sz="1800" dirty="0" err="1"/>
              <a:t>TCA:lla</a:t>
            </a:r>
            <a:endParaRPr lang="fi-FI" sz="1800" dirty="0"/>
          </a:p>
          <a:p>
            <a:pPr lvl="3" eaLnBrk="1" hangingPunct="1">
              <a:lnSpc>
                <a:spcPct val="90000"/>
              </a:lnSpc>
            </a:pPr>
            <a:r>
              <a:rPr lang="fi-FI" sz="1800" dirty="0"/>
              <a:t>vaikuttanee sydämen johtorataan </a:t>
            </a:r>
            <a:r>
              <a:rPr lang="fi-FI" sz="1800" dirty="0" err="1"/>
              <a:t>vähemmäin</a:t>
            </a:r>
            <a:r>
              <a:rPr lang="fi-FI" sz="1800" dirty="0"/>
              <a:t> kuin </a:t>
            </a:r>
            <a:r>
              <a:rPr lang="fi-FI" sz="1800" dirty="0" err="1"/>
              <a:t>amitriptyliini</a:t>
            </a:r>
            <a:endParaRPr lang="fi-FI" sz="1800" dirty="0"/>
          </a:p>
          <a:p>
            <a:pPr lvl="3" eaLnBrk="1" hangingPunct="1">
              <a:lnSpc>
                <a:spcPct val="90000"/>
              </a:lnSpc>
            </a:pPr>
            <a:r>
              <a:rPr lang="fi-FI" sz="1800" dirty="0"/>
              <a:t>ei  kuitenkaan hyvin iäkkäille tai somaattisesti huonokuntoisille</a:t>
            </a:r>
          </a:p>
          <a:p>
            <a:pPr lvl="1" eaLnBrk="1" hangingPunct="1">
              <a:lnSpc>
                <a:spcPct val="90000"/>
              </a:lnSpc>
            </a:pPr>
            <a:endParaRPr lang="fi-FI" sz="2400" dirty="0"/>
          </a:p>
          <a:p>
            <a:pPr lvl="1" eaLnBrk="1" hangingPunct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6710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Trisyklisten masennuslääkkeiden (TCA) tehokkuus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2800" dirty="0" err="1"/>
              <a:t>potilaasta</a:t>
            </a:r>
            <a:r>
              <a:rPr lang="en-US" sz="2800" dirty="0"/>
              <a:t> </a:t>
            </a:r>
            <a:r>
              <a:rPr lang="en-US" sz="2800" dirty="0" err="1"/>
              <a:t>riippuvia</a:t>
            </a:r>
            <a:r>
              <a:rPr lang="en-US" sz="2800" dirty="0"/>
              <a:t> </a:t>
            </a:r>
            <a:r>
              <a:rPr lang="en-US" sz="2800" dirty="0" err="1"/>
              <a:t>ennustetekijöitä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potilaat</a:t>
            </a:r>
            <a:r>
              <a:rPr lang="en-US" sz="2400" dirty="0"/>
              <a:t>, </a:t>
            </a:r>
            <a:r>
              <a:rPr lang="en-US" sz="2400" dirty="0" err="1"/>
              <a:t>joiden</a:t>
            </a:r>
            <a:r>
              <a:rPr lang="en-US" sz="2400" dirty="0"/>
              <a:t> </a:t>
            </a:r>
            <a:r>
              <a:rPr lang="en-US" sz="2400" dirty="0" err="1"/>
              <a:t>oirekuvaan</a:t>
            </a:r>
            <a:r>
              <a:rPr lang="en-US" sz="2400" dirty="0"/>
              <a:t> </a:t>
            </a:r>
            <a:r>
              <a:rPr lang="en-US" sz="2400" dirty="0" err="1"/>
              <a:t>liittyy</a:t>
            </a:r>
            <a:r>
              <a:rPr lang="en-US" sz="2400" dirty="0"/>
              <a:t> </a:t>
            </a:r>
            <a:r>
              <a:rPr lang="en-US" sz="2400" dirty="0" err="1"/>
              <a:t>melankolisia</a:t>
            </a:r>
            <a:r>
              <a:rPr lang="en-US" sz="2400" dirty="0"/>
              <a:t> </a:t>
            </a:r>
            <a:r>
              <a:rPr lang="en-US" sz="2400" dirty="0" err="1"/>
              <a:t>piirteitä</a:t>
            </a:r>
            <a:r>
              <a:rPr lang="en-US" sz="2400" dirty="0"/>
              <a:t> </a:t>
            </a:r>
            <a:r>
              <a:rPr lang="en-US" sz="2400" dirty="0" err="1"/>
              <a:t>respondoivat</a:t>
            </a:r>
            <a:r>
              <a:rPr lang="en-US" sz="2400" dirty="0"/>
              <a:t> </a:t>
            </a:r>
            <a:r>
              <a:rPr lang="en-US" sz="2400" dirty="0" err="1"/>
              <a:t>muita</a:t>
            </a:r>
            <a:r>
              <a:rPr lang="en-US" sz="2400" dirty="0"/>
              <a:t> </a:t>
            </a:r>
            <a:r>
              <a:rPr lang="en-US" sz="2400" dirty="0" err="1"/>
              <a:t>paremmin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 err="1"/>
              <a:t>psykomotoorinen</a:t>
            </a:r>
            <a:r>
              <a:rPr lang="en-US" sz="2000" dirty="0"/>
              <a:t> </a:t>
            </a:r>
            <a:r>
              <a:rPr lang="en-US" sz="2000" dirty="0" err="1"/>
              <a:t>estyneisyys</a:t>
            </a:r>
            <a:r>
              <a:rPr lang="en-US" sz="2000" dirty="0"/>
              <a:t>, </a:t>
            </a:r>
            <a:r>
              <a:rPr lang="en-US" sz="2000" dirty="0" err="1"/>
              <a:t>kiinnostuksen</a:t>
            </a:r>
            <a:r>
              <a:rPr lang="en-US" sz="2000" dirty="0"/>
              <a:t> </a:t>
            </a:r>
            <a:r>
              <a:rPr lang="en-US" sz="2000" dirty="0" err="1"/>
              <a:t>menetys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anhedonia</a:t>
            </a:r>
            <a:r>
              <a:rPr lang="en-US" sz="2000" dirty="0"/>
              <a:t> </a:t>
            </a:r>
            <a:r>
              <a:rPr lang="en-US" sz="2000" dirty="0" err="1"/>
              <a:t>viittaavat</a:t>
            </a:r>
            <a:r>
              <a:rPr lang="en-US" sz="2000" dirty="0"/>
              <a:t> </a:t>
            </a:r>
            <a:r>
              <a:rPr lang="en-US" sz="2000" dirty="0" err="1"/>
              <a:t>hyvään</a:t>
            </a:r>
            <a:r>
              <a:rPr lang="en-US" sz="2000" dirty="0"/>
              <a:t> </a:t>
            </a:r>
            <a:r>
              <a:rPr lang="en-US" sz="2000" dirty="0" err="1"/>
              <a:t>ennusteeseen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runsas</a:t>
            </a:r>
            <a:r>
              <a:rPr lang="en-US" sz="2400" dirty="0"/>
              <a:t> </a:t>
            </a:r>
            <a:r>
              <a:rPr lang="en-US" sz="2400" dirty="0" err="1"/>
              <a:t>somaattinen</a:t>
            </a:r>
            <a:r>
              <a:rPr lang="en-US" sz="2400" dirty="0"/>
              <a:t> </a:t>
            </a:r>
            <a:r>
              <a:rPr lang="en-US" sz="2400" dirty="0" err="1"/>
              <a:t>sairastelu</a:t>
            </a:r>
            <a:r>
              <a:rPr lang="en-US" sz="2400" dirty="0"/>
              <a:t> </a:t>
            </a:r>
            <a:r>
              <a:rPr lang="en-US" sz="2400" dirty="0" err="1"/>
              <a:t>ja</a:t>
            </a:r>
            <a:r>
              <a:rPr lang="en-US" sz="2400" dirty="0"/>
              <a:t> </a:t>
            </a:r>
            <a:r>
              <a:rPr lang="en-US" sz="2400" dirty="0" err="1"/>
              <a:t>lääkehoito</a:t>
            </a:r>
            <a:r>
              <a:rPr lang="en-US" sz="2400" dirty="0"/>
              <a:t> </a:t>
            </a:r>
            <a:r>
              <a:rPr lang="en-US" sz="2400" dirty="0" err="1"/>
              <a:t>voivat</a:t>
            </a:r>
            <a:r>
              <a:rPr lang="en-US" sz="2400" dirty="0"/>
              <a:t> </a:t>
            </a:r>
            <a:r>
              <a:rPr lang="en-US" sz="2400" dirty="0" err="1"/>
              <a:t>puolestaan</a:t>
            </a:r>
            <a:r>
              <a:rPr lang="en-US" sz="2400" dirty="0"/>
              <a:t> </a:t>
            </a:r>
            <a:r>
              <a:rPr lang="en-US" sz="2400" dirty="0" err="1"/>
              <a:t>ennakoida</a:t>
            </a:r>
            <a:r>
              <a:rPr lang="en-US" sz="2400" dirty="0"/>
              <a:t> </a:t>
            </a:r>
            <a:r>
              <a:rPr lang="en-US" sz="2400" dirty="0" err="1"/>
              <a:t>huonoa</a:t>
            </a:r>
            <a:r>
              <a:rPr lang="en-US" sz="2400" dirty="0"/>
              <a:t> </a:t>
            </a:r>
            <a:r>
              <a:rPr lang="en-US" sz="2400" dirty="0" err="1"/>
              <a:t>vastetta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psykoottinen</a:t>
            </a:r>
            <a:r>
              <a:rPr lang="en-US" sz="2400" dirty="0"/>
              <a:t> </a:t>
            </a:r>
            <a:r>
              <a:rPr lang="en-US" sz="2400" dirty="0" err="1"/>
              <a:t>depressio</a:t>
            </a:r>
            <a:r>
              <a:rPr lang="en-US" sz="2400" dirty="0"/>
              <a:t> </a:t>
            </a:r>
            <a:r>
              <a:rPr lang="en-US" sz="2400" dirty="0" err="1"/>
              <a:t>vastaa</a:t>
            </a:r>
            <a:r>
              <a:rPr lang="en-US" sz="2400" dirty="0"/>
              <a:t> </a:t>
            </a:r>
            <a:r>
              <a:rPr lang="en-US" sz="2400" dirty="0" err="1"/>
              <a:t>huonosti</a:t>
            </a:r>
            <a:r>
              <a:rPr lang="en-US" sz="2400" dirty="0"/>
              <a:t> </a:t>
            </a:r>
            <a:r>
              <a:rPr lang="en-US" sz="2400" dirty="0" err="1"/>
              <a:t>pelkälle</a:t>
            </a:r>
            <a:r>
              <a:rPr lang="en-US" sz="2400" dirty="0"/>
              <a:t> </a:t>
            </a:r>
            <a:r>
              <a:rPr lang="en-US" sz="2400" dirty="0" err="1"/>
              <a:t>masennuslääkkeelle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vain n. 20 % </a:t>
            </a:r>
            <a:r>
              <a:rPr lang="en-US" sz="2000" dirty="0" err="1"/>
              <a:t>respondoi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persoonallisuushäiriöiset</a:t>
            </a:r>
            <a:r>
              <a:rPr lang="en-US" sz="2400" dirty="0"/>
              <a:t> </a:t>
            </a:r>
            <a:r>
              <a:rPr lang="en-US" sz="2400" dirty="0" err="1"/>
              <a:t>potilaat</a:t>
            </a:r>
            <a:r>
              <a:rPr lang="en-US" sz="2400" dirty="0"/>
              <a:t> </a:t>
            </a:r>
            <a:r>
              <a:rPr lang="en-US" sz="2400" dirty="0" err="1"/>
              <a:t>vastaavat</a:t>
            </a:r>
            <a:r>
              <a:rPr lang="en-US" sz="2400" dirty="0"/>
              <a:t> </a:t>
            </a:r>
            <a:r>
              <a:rPr lang="en-US" sz="2400" dirty="0" err="1"/>
              <a:t>muita</a:t>
            </a:r>
            <a:r>
              <a:rPr lang="en-US" sz="2400" dirty="0"/>
              <a:t> </a:t>
            </a:r>
            <a:r>
              <a:rPr lang="en-US" sz="2400" dirty="0" err="1"/>
              <a:t>huonommin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jokainen</a:t>
            </a:r>
            <a:r>
              <a:rPr lang="en-US" sz="2400" dirty="0"/>
              <a:t> </a:t>
            </a:r>
            <a:r>
              <a:rPr lang="en-US" sz="2400" dirty="0" err="1"/>
              <a:t>uusi</a:t>
            </a:r>
            <a:r>
              <a:rPr lang="en-US" sz="2400" dirty="0"/>
              <a:t> </a:t>
            </a:r>
            <a:r>
              <a:rPr lang="en-US" sz="2400" dirty="0" err="1"/>
              <a:t>depressiojakso</a:t>
            </a:r>
            <a:r>
              <a:rPr lang="en-US" sz="2400" dirty="0"/>
              <a:t> </a:t>
            </a:r>
            <a:r>
              <a:rPr lang="en-US" sz="2400" dirty="0" err="1"/>
              <a:t>heikentää</a:t>
            </a:r>
            <a:r>
              <a:rPr lang="en-US" sz="2400" dirty="0"/>
              <a:t> </a:t>
            </a:r>
            <a:r>
              <a:rPr lang="en-US" sz="2400" dirty="0" err="1"/>
              <a:t>ennustetta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4696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94" y="624110"/>
            <a:ext cx="6683765" cy="1040694"/>
          </a:xfrm>
        </p:spPr>
        <p:txBody>
          <a:bodyPr/>
          <a:lstStyle/>
          <a:p>
            <a:pPr eaLnBrk="1" hangingPunct="1"/>
            <a:r>
              <a:rPr lang="en-US"/>
              <a:t>SSRI-lääkkeet iäkkäillä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80828"/>
            <a:ext cx="8229600" cy="4101319"/>
          </a:xfrm>
        </p:spPr>
        <p:txBody>
          <a:bodyPr>
            <a:noAutofit/>
          </a:bodyPr>
          <a:lstStyle/>
          <a:p>
            <a:r>
              <a:rPr lang="fi-FI" sz="1800" dirty="0" err="1"/>
              <a:t>SSRI:t</a:t>
            </a:r>
            <a:r>
              <a:rPr lang="fi-FI" sz="1800" dirty="0"/>
              <a:t> ja kaksoisvaikutteiset masennuslääkkeet 1990-luvulla</a:t>
            </a:r>
          </a:p>
          <a:p>
            <a:pPr lvl="1"/>
            <a:r>
              <a:rPr lang="fi-FI" sz="1800" dirty="0"/>
              <a:t>paljon helppokäyttöisempiä ja turvallisempia kuin </a:t>
            </a:r>
            <a:r>
              <a:rPr lang="fi-FI" sz="1800" dirty="0" err="1"/>
              <a:t>TCAt</a:t>
            </a:r>
            <a:endParaRPr lang="fi-FI" sz="1800" dirty="0"/>
          </a:p>
          <a:p>
            <a:pPr lvl="1"/>
            <a:r>
              <a:rPr lang="fi-FI" sz="1800" dirty="0"/>
              <a:t>depression lääkehoidon yleistyminen ja siirtyminen pois psykiatrien käsistä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iäkkäillä</a:t>
            </a:r>
            <a:r>
              <a:rPr lang="en-US" sz="1800" dirty="0"/>
              <a:t> </a:t>
            </a:r>
            <a:r>
              <a:rPr lang="en-US" sz="1800" dirty="0" err="1"/>
              <a:t>varovainen</a:t>
            </a:r>
            <a:r>
              <a:rPr lang="en-US" sz="1800" dirty="0"/>
              <a:t> </a:t>
            </a:r>
            <a:r>
              <a:rPr lang="en-US" sz="1800" dirty="0" err="1"/>
              <a:t>aloitus</a:t>
            </a:r>
            <a:r>
              <a:rPr lang="en-US" sz="1800" dirty="0"/>
              <a:t>, </a:t>
            </a:r>
            <a:r>
              <a:rPr lang="en-US" sz="1800" dirty="0" err="1"/>
              <a:t>matalahko</a:t>
            </a:r>
            <a:r>
              <a:rPr lang="en-US" sz="1800" dirty="0"/>
              <a:t> </a:t>
            </a:r>
            <a:r>
              <a:rPr lang="en-US" sz="1800" dirty="0" err="1"/>
              <a:t>annostelu</a:t>
            </a: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joidenkin</a:t>
            </a:r>
            <a:r>
              <a:rPr lang="en-US" sz="1800" dirty="0"/>
              <a:t> </a:t>
            </a:r>
            <a:r>
              <a:rPr lang="en-US" sz="1800" dirty="0" err="1"/>
              <a:t>valmisteiden</a:t>
            </a:r>
            <a:r>
              <a:rPr lang="en-US" sz="1800" dirty="0"/>
              <a:t> </a:t>
            </a:r>
            <a:r>
              <a:rPr lang="en-US" sz="1800" dirty="0" err="1"/>
              <a:t>eliminaatio</a:t>
            </a:r>
            <a:r>
              <a:rPr lang="en-US" sz="1800" dirty="0"/>
              <a:t> </a:t>
            </a:r>
            <a:r>
              <a:rPr lang="en-US" sz="1800" dirty="0" err="1"/>
              <a:t>hidastuu</a:t>
            </a:r>
            <a:r>
              <a:rPr lang="fi-FI" sz="1800" dirty="0"/>
              <a:t>  iän myötä (</a:t>
            </a:r>
            <a:r>
              <a:rPr lang="fi-FI" sz="1800" dirty="0" err="1"/>
              <a:t>sitalopraami</a:t>
            </a:r>
            <a:r>
              <a:rPr lang="fi-FI" sz="1800" dirty="0"/>
              <a:t>, </a:t>
            </a:r>
            <a:r>
              <a:rPr lang="fi-FI" sz="1800" dirty="0" err="1"/>
              <a:t>essitalopraami</a:t>
            </a:r>
            <a:r>
              <a:rPr lang="fi-FI" sz="1800" dirty="0"/>
              <a:t>, </a:t>
            </a:r>
            <a:r>
              <a:rPr lang="fi-FI" sz="1800" dirty="0" err="1"/>
              <a:t>paroksetiini</a:t>
            </a:r>
            <a:r>
              <a:rPr lang="fi-FI" sz="1800" dirty="0"/>
              <a:t>)</a:t>
            </a:r>
            <a:r>
              <a:rPr lang="en-US" sz="1800" dirty="0"/>
              <a:t>, </a:t>
            </a:r>
            <a:r>
              <a:rPr lang="en-US" sz="1800" dirty="0" err="1"/>
              <a:t>toisten</a:t>
            </a:r>
            <a:r>
              <a:rPr lang="en-US" sz="1800" dirty="0"/>
              <a:t> </a:t>
            </a:r>
            <a:r>
              <a:rPr lang="en-US" sz="1800" dirty="0" err="1"/>
              <a:t>ei</a:t>
            </a:r>
            <a:r>
              <a:rPr lang="en-US" sz="1800" dirty="0"/>
              <a:t> </a:t>
            </a:r>
            <a:r>
              <a:rPr lang="en-US" sz="1800" dirty="0" err="1"/>
              <a:t>juuri</a:t>
            </a:r>
            <a:r>
              <a:rPr lang="en-US" sz="1800" dirty="0"/>
              <a:t> </a:t>
            </a:r>
            <a:r>
              <a:rPr lang="en-US" sz="1800" dirty="0" err="1"/>
              <a:t>muutu</a:t>
            </a:r>
            <a:r>
              <a:rPr lang="fi-FI" sz="1800" dirty="0"/>
              <a:t> (</a:t>
            </a:r>
            <a:r>
              <a:rPr lang="fi-FI" sz="1800" dirty="0" err="1"/>
              <a:t>sertraliini</a:t>
            </a:r>
            <a:r>
              <a:rPr lang="fi-FI" sz="1800" dirty="0"/>
              <a:t>, </a:t>
            </a:r>
            <a:r>
              <a:rPr lang="fi-FI" sz="1800" dirty="0" err="1"/>
              <a:t>fluvoksamiini</a:t>
            </a:r>
            <a:r>
              <a:rPr lang="fi-FI" sz="1800" dirty="0"/>
              <a:t>)</a:t>
            </a: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yhteisvaikutuspotentiaalissa</a:t>
            </a:r>
            <a:r>
              <a:rPr lang="en-US" sz="1800" dirty="0"/>
              <a:t>  </a:t>
            </a:r>
            <a:r>
              <a:rPr lang="en-US" sz="1800" dirty="0" err="1"/>
              <a:t>suuria</a:t>
            </a:r>
            <a:r>
              <a:rPr lang="en-US" sz="1800" dirty="0"/>
              <a:t> </a:t>
            </a:r>
            <a:r>
              <a:rPr lang="en-US" sz="1800" dirty="0" err="1"/>
              <a:t>eroja</a:t>
            </a: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kardiovaskulaariselta</a:t>
            </a:r>
            <a:r>
              <a:rPr lang="en-US" sz="1800" dirty="0"/>
              <a:t> </a:t>
            </a:r>
            <a:r>
              <a:rPr lang="en-US" sz="1800" dirty="0" err="1"/>
              <a:t>kannalta</a:t>
            </a:r>
            <a:r>
              <a:rPr lang="en-US" sz="1800" dirty="0"/>
              <a:t> </a:t>
            </a:r>
            <a:r>
              <a:rPr lang="en-US" sz="1800" dirty="0" err="1"/>
              <a:t>yleensä</a:t>
            </a:r>
            <a:r>
              <a:rPr lang="en-US" sz="1800" dirty="0"/>
              <a:t> </a:t>
            </a:r>
            <a:r>
              <a:rPr lang="en-US" sz="1800" dirty="0" err="1"/>
              <a:t>hyvin</a:t>
            </a:r>
            <a:r>
              <a:rPr lang="en-US" sz="1800" dirty="0"/>
              <a:t> </a:t>
            </a:r>
            <a:r>
              <a:rPr lang="en-US" sz="1800" dirty="0" err="1"/>
              <a:t>siedettyjä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 err="1"/>
              <a:t>huom</a:t>
            </a:r>
            <a:r>
              <a:rPr lang="en-US" sz="1800" dirty="0"/>
              <a:t>. </a:t>
            </a:r>
            <a:r>
              <a:rPr lang="en-US" sz="1800" dirty="0" err="1"/>
              <a:t>sitalopraami</a:t>
            </a:r>
            <a:r>
              <a:rPr lang="en-US" sz="1800" dirty="0"/>
              <a:t> </a:t>
            </a:r>
            <a:r>
              <a:rPr lang="en-US" sz="1800" dirty="0" err="1"/>
              <a:t>ja</a:t>
            </a:r>
            <a:r>
              <a:rPr lang="en-US" sz="1800" dirty="0"/>
              <a:t> </a:t>
            </a:r>
            <a:r>
              <a:rPr lang="en-US" sz="1800" dirty="0" err="1"/>
              <a:t>essitalopraami</a:t>
            </a: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hyvin</a:t>
            </a:r>
            <a:r>
              <a:rPr lang="en-US" sz="1800" dirty="0"/>
              <a:t> </a:t>
            </a:r>
            <a:r>
              <a:rPr lang="en-US" sz="1800" dirty="0" err="1"/>
              <a:t>korkeisiin</a:t>
            </a:r>
            <a:r>
              <a:rPr lang="en-US" sz="1800" dirty="0"/>
              <a:t> </a:t>
            </a:r>
            <a:r>
              <a:rPr lang="en-US" sz="1800" dirty="0" err="1"/>
              <a:t>lääkeainepitoisuuksiin</a:t>
            </a:r>
            <a:r>
              <a:rPr lang="en-US" sz="1800" dirty="0"/>
              <a:t> </a:t>
            </a:r>
            <a:r>
              <a:rPr lang="en-US" sz="1800" dirty="0" err="1"/>
              <a:t>liittyy</a:t>
            </a:r>
            <a:r>
              <a:rPr lang="en-US" sz="1800" dirty="0"/>
              <a:t> </a:t>
            </a:r>
            <a:r>
              <a:rPr lang="en-US" sz="1800" dirty="0" err="1"/>
              <a:t>keskushermohaittoja</a:t>
            </a:r>
            <a:endParaRPr lang="fi-FI" sz="1800" dirty="0"/>
          </a:p>
          <a:p>
            <a:pPr eaLnBrk="1" hangingPunct="1">
              <a:lnSpc>
                <a:spcPct val="90000"/>
              </a:lnSpc>
            </a:pPr>
            <a:r>
              <a:rPr lang="fi-FI" sz="1800" dirty="0"/>
              <a:t>yliaktivoituminen hoidon alussa</a:t>
            </a:r>
          </a:p>
        </p:txBody>
      </p:sp>
    </p:spTree>
    <p:extLst>
      <p:ext uri="{BB962C8B-B14F-4D97-AF65-F5344CB8AC3E}">
        <p14:creationId xmlns:p14="http://schemas.microsoft.com/office/powerpoint/2010/main" val="3529554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SSRI-lääkkeet</a:t>
            </a:r>
            <a:r>
              <a:rPr lang="fi-FI" dirty="0"/>
              <a:t> iäkkäillä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fi-FI" dirty="0" err="1"/>
              <a:t>sertraliini</a:t>
            </a:r>
            <a:r>
              <a:rPr lang="fi-FI" dirty="0"/>
              <a:t>: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ikä ei vaikuta </a:t>
            </a:r>
            <a:r>
              <a:rPr lang="fi-FI" dirty="0" err="1"/>
              <a:t>farmakokinetiikkaan</a:t>
            </a:r>
            <a:r>
              <a:rPr lang="fi-FI" dirty="0"/>
              <a:t> 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voidaan yleensä käyttää samaa annosaluetta kuin nuoremmilla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myös DAT vaikutusta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 vähäinen CYP2D6 vaikutus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fi-FI" dirty="0"/>
              <a:t>(</a:t>
            </a:r>
            <a:r>
              <a:rPr lang="fi-FI" dirty="0" err="1"/>
              <a:t>es)sitalopraami</a:t>
            </a:r>
            <a:r>
              <a:rPr lang="fi-FI" dirty="0"/>
              <a:t>: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ei voimakkaasti aktivoiva tai ahdistusta lisäävä hoidon alkuvaiheessa (”puhtain” </a:t>
            </a:r>
            <a:r>
              <a:rPr lang="fi-FI" dirty="0" err="1"/>
              <a:t>SERT-lääke</a:t>
            </a:r>
            <a:r>
              <a:rPr lang="fi-FI" dirty="0"/>
              <a:t>)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vanheneminen hidastaa metaboliaa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 vähäinen interaktiopotentiaali</a:t>
            </a:r>
          </a:p>
          <a:p>
            <a:pPr lvl="1">
              <a:lnSpc>
                <a:spcPct val="90000"/>
              </a:lnSpc>
            </a:pPr>
            <a:r>
              <a:rPr lang="fi-FI" dirty="0" err="1"/>
              <a:t>QT-ajan</a:t>
            </a:r>
            <a:r>
              <a:rPr lang="fi-FI" dirty="0"/>
              <a:t> piteneminen: 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annosriippuvainen: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 </a:t>
            </a:r>
            <a:r>
              <a:rPr lang="fi-FI" u="sng" dirty="0"/>
              <a:t>&gt;</a:t>
            </a:r>
            <a:r>
              <a:rPr lang="fi-FI" dirty="0"/>
              <a:t> 65 perusannos = maksimiannos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50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3189"/>
          </a:xfrm>
        </p:spPr>
        <p:txBody>
          <a:bodyPr>
            <a:normAutofit fontScale="90000"/>
          </a:bodyPr>
          <a:lstStyle/>
          <a:p>
            <a:r>
              <a:rPr lang="fi-FI" sz="3600" b="1" dirty="0" err="1"/>
              <a:t>Sitalopraamin</a:t>
            </a:r>
            <a:r>
              <a:rPr lang="fi-FI" sz="3600" b="1" dirty="0"/>
              <a:t> ja </a:t>
            </a:r>
            <a:r>
              <a:rPr lang="fi-FI" sz="3600" b="1" dirty="0" err="1"/>
              <a:t>essitalopraamin</a:t>
            </a:r>
            <a:r>
              <a:rPr lang="fi-FI" sz="3600" b="1" dirty="0"/>
              <a:t> käyttöön liittyvä </a:t>
            </a:r>
            <a:r>
              <a:rPr lang="fi-FI" sz="3600" b="1" dirty="0" err="1"/>
              <a:t>QTc</a:t>
            </a:r>
            <a:r>
              <a:rPr lang="fi-FI" sz="3600" b="1" dirty="0"/>
              <a:t>-ajan piteneminen</a:t>
            </a:r>
            <a:endParaRPr lang="fi-FI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07504" y="1268760"/>
          <a:ext cx="8727624" cy="5812077"/>
        </p:xfrm>
        <a:graphic>
          <a:graphicData uri="http://schemas.openxmlformats.org/drawingml/2006/table">
            <a:tbl>
              <a:tblPr/>
              <a:tblGrid>
                <a:gridCol w="2181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1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1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1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660">
                <a:tc gridSpan="4">
                  <a:txBody>
                    <a:bodyPr/>
                    <a:lstStyle/>
                    <a:p>
                      <a:endParaRPr lang="fi-FI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353">
                <a:tc gridSpan="2">
                  <a:txBody>
                    <a:bodyPr/>
                    <a:lstStyle/>
                    <a:p>
                      <a:r>
                        <a:rPr lang="fi-FI"/>
                        <a:t>Sitalopraami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i-FI"/>
                        <a:t>Essitalopraami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076">
                <a:tc>
                  <a:txBody>
                    <a:bodyPr/>
                    <a:lstStyle/>
                    <a:p>
                      <a:r>
                        <a:rPr lang="fi-FI" dirty="0"/>
                        <a:t>Annos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r>
                        <a:rPr lang="fi-FI" dirty="0" err="1"/>
                        <a:t>QTc</a:t>
                      </a:r>
                      <a:r>
                        <a:rPr lang="fi-FI" dirty="0"/>
                        <a:t>-ajan muutos, </a:t>
                      </a:r>
                    </a:p>
                    <a:p>
                      <a:r>
                        <a:rPr lang="fi-FI" dirty="0"/>
                        <a:t>ms (90 % LV)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Annos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QTc</a:t>
                      </a:r>
                      <a:r>
                        <a:rPr lang="fi-FI" dirty="0"/>
                        <a:t>-ajan muutos, </a:t>
                      </a:r>
                    </a:p>
                    <a:p>
                      <a:r>
                        <a:rPr lang="fi-FI" dirty="0"/>
                        <a:t>ms (90 % LV)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353">
                <a:tc gridSpan="4">
                  <a:txBody>
                    <a:bodyPr/>
                    <a:lstStyle/>
                    <a:p>
                      <a:endParaRPr lang="fi-FI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r>
                        <a:rPr lang="fi-FI" dirty="0"/>
                        <a:t>20 mg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8,5 (6,2-10,8)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10 mg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4,5 (2,5-6,4)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r>
                        <a:rPr lang="fi-FI" dirty="0"/>
                        <a:t>40 mg</a:t>
                      </a:r>
                      <a:r>
                        <a:rPr lang="fi-FI" baseline="30000" dirty="0"/>
                        <a:t>1</a:t>
                      </a:r>
                      <a:endParaRPr lang="fi-FI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12,6 (10,9-14,3)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20 mg</a:t>
                      </a:r>
                      <a:r>
                        <a:rPr lang="fi-FI" baseline="30000" dirty="0"/>
                        <a:t>1</a:t>
                      </a:r>
                      <a:endParaRPr lang="fi-FI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6,6 (5,3-7,9)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r>
                        <a:rPr lang="fi-FI" dirty="0"/>
                        <a:t>60 mg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18,5 (16,0-21,0)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30 mg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10,7 (8,7-12,7)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353">
                <a:tc gridSpan="4">
                  <a:txBody>
                    <a:bodyPr/>
                    <a:lstStyle/>
                    <a:p>
                      <a:endParaRPr lang="fi-FI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02499">
                <a:tc gridSpan="4">
                  <a:txBody>
                    <a:bodyPr/>
                    <a:lstStyle/>
                    <a:p>
                      <a:r>
                        <a:rPr lang="fi-FI" dirty="0"/>
                        <a:t>   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r>
                        <a:rPr lang="fi-FI" dirty="0"/>
                        <a:t>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3653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                                                                                                                                                                     Viikki &amp; Leinonen SLL</a:t>
                      </a:r>
                      <a:r>
                        <a:rPr lang="fi-FI" baseline="0" dirty="0"/>
                        <a:t> 2012</a:t>
                      </a:r>
                      <a:endParaRPr lang="fi-FI" dirty="0"/>
                    </a:p>
                    <a:p>
                      <a:endParaRPr lang="fi-FI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311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i-FI" altLang="en-US" sz="4000"/>
              <a:t>SSRI-lääkkeiden pitoisuuksia nostavia lääkkeitä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fi-FI" altLang="en-US" dirty="0" err="1"/>
              <a:t>erytromysiini</a:t>
            </a:r>
            <a:r>
              <a:rPr lang="fi-FI" altLang="en-US" dirty="0"/>
              <a:t>, </a:t>
            </a:r>
            <a:r>
              <a:rPr lang="fi-FI" altLang="en-US" dirty="0" err="1"/>
              <a:t>klaritromysiini</a:t>
            </a:r>
            <a:r>
              <a:rPr lang="fi-FI" altLang="en-US" dirty="0"/>
              <a:t>, </a:t>
            </a:r>
            <a:r>
              <a:rPr lang="fi-FI" altLang="en-US" dirty="0" err="1"/>
              <a:t>ketokonatsoli</a:t>
            </a:r>
            <a:r>
              <a:rPr lang="fi-FI" altLang="en-US" dirty="0"/>
              <a:t>, </a:t>
            </a:r>
            <a:r>
              <a:rPr lang="fi-FI" altLang="en-US" dirty="0" err="1"/>
              <a:t>metronidatsoli</a:t>
            </a:r>
            <a:r>
              <a:rPr lang="fi-FI" altLang="en-US" dirty="0"/>
              <a:t> (CYP3A4 inhibitio):</a:t>
            </a:r>
          </a:p>
          <a:p>
            <a:pPr lvl="1"/>
            <a:r>
              <a:rPr lang="fi-FI" altLang="en-US" dirty="0" err="1"/>
              <a:t>sertraliini</a:t>
            </a:r>
            <a:r>
              <a:rPr lang="fi-FI" altLang="en-US" dirty="0"/>
              <a:t>, </a:t>
            </a:r>
            <a:r>
              <a:rPr lang="fi-FI" altLang="en-US" dirty="0" err="1"/>
              <a:t>fluoksetiini</a:t>
            </a:r>
            <a:r>
              <a:rPr lang="fi-FI" altLang="en-US" dirty="0"/>
              <a:t>, </a:t>
            </a:r>
            <a:r>
              <a:rPr lang="fi-FI" altLang="en-US" dirty="0" err="1"/>
              <a:t>fluvoksamiini</a:t>
            </a:r>
            <a:endParaRPr lang="fi-FI" altLang="en-US" dirty="0"/>
          </a:p>
          <a:p>
            <a:pPr eaLnBrk="1" hangingPunct="1">
              <a:lnSpc>
                <a:spcPct val="90000"/>
              </a:lnSpc>
            </a:pPr>
            <a:r>
              <a:rPr lang="fi-FI" altLang="en-US" dirty="0"/>
              <a:t>perinteiset neuroleptit, </a:t>
            </a:r>
            <a:r>
              <a:rPr lang="fi-FI" altLang="en-US" dirty="0" err="1"/>
              <a:t>trisykliset</a:t>
            </a:r>
            <a:r>
              <a:rPr lang="fi-FI" altLang="en-US" dirty="0"/>
              <a:t> </a:t>
            </a:r>
            <a:r>
              <a:rPr lang="fi-FI" altLang="en-US" dirty="0" err="1"/>
              <a:t>masennusllääkkeet</a:t>
            </a:r>
            <a:r>
              <a:rPr lang="fi-FI" altLang="en-US" dirty="0"/>
              <a:t> (CYP2D6 inhibitio):</a:t>
            </a:r>
          </a:p>
          <a:p>
            <a:pPr lvl="1"/>
            <a:r>
              <a:rPr lang="fi-FI" altLang="en-US" dirty="0" err="1"/>
              <a:t>fluoksetiini</a:t>
            </a:r>
            <a:r>
              <a:rPr lang="fi-FI" altLang="en-US" dirty="0"/>
              <a:t>, </a:t>
            </a:r>
            <a:r>
              <a:rPr lang="fi-FI" altLang="en-US" dirty="0" err="1"/>
              <a:t>paroksetiini</a:t>
            </a:r>
            <a:endParaRPr lang="fi-FI" altLang="en-US" dirty="0"/>
          </a:p>
          <a:p>
            <a:pPr eaLnBrk="1" hangingPunct="1">
              <a:lnSpc>
                <a:spcPct val="90000"/>
              </a:lnSpc>
            </a:pPr>
            <a:r>
              <a:rPr lang="fi-FI" altLang="en-US" dirty="0" err="1"/>
              <a:t>disulfiraami,siprofloksasiini</a:t>
            </a:r>
            <a:r>
              <a:rPr lang="fi-FI" altLang="en-US" dirty="0"/>
              <a:t> (CYP1A2 inhibitio): </a:t>
            </a:r>
          </a:p>
          <a:p>
            <a:pPr lvl="1"/>
            <a:r>
              <a:rPr lang="fi-FI" altLang="en-US" dirty="0" err="1"/>
              <a:t>fluvoksamiini</a:t>
            </a:r>
            <a:endParaRPr lang="fi-FI" altLang="en-US" dirty="0"/>
          </a:p>
          <a:p>
            <a:pPr eaLnBrk="1" hangingPunct="1">
              <a:lnSpc>
                <a:spcPct val="90000"/>
              </a:lnSpc>
            </a:pPr>
            <a:r>
              <a:rPr lang="fi-FI" altLang="en-US" dirty="0" err="1"/>
              <a:t>moklobemidi</a:t>
            </a:r>
            <a:r>
              <a:rPr lang="fi-FI" altLang="en-US" dirty="0"/>
              <a:t>, </a:t>
            </a:r>
            <a:r>
              <a:rPr lang="fi-FI" altLang="en-US" dirty="0" err="1"/>
              <a:t>omepratsoli</a:t>
            </a:r>
            <a:r>
              <a:rPr lang="fi-FI" altLang="en-US" dirty="0"/>
              <a:t> (CYP2C19 inhibitio): </a:t>
            </a:r>
          </a:p>
          <a:p>
            <a:pPr lvl="1"/>
            <a:r>
              <a:rPr lang="fi-FI" altLang="en-US" dirty="0"/>
              <a:t>(es)</a:t>
            </a:r>
            <a:r>
              <a:rPr lang="fi-FI" altLang="en-US" dirty="0" err="1"/>
              <a:t>sitalopraami</a:t>
            </a:r>
            <a:endParaRPr lang="fi-FI" altLang="en-US" dirty="0"/>
          </a:p>
        </p:txBody>
      </p:sp>
    </p:spTree>
    <p:extLst>
      <p:ext uri="{BB962C8B-B14F-4D97-AF65-F5344CB8AC3E}">
        <p14:creationId xmlns:p14="http://schemas.microsoft.com/office/powerpoint/2010/main" val="144840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4000"/>
              <a:t>SSRI-lääkityksen ongelmia iäkkäillä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24844"/>
            <a:ext cx="8229600" cy="4283881"/>
          </a:xfrm>
        </p:spPr>
        <p:txBody>
          <a:bodyPr>
            <a:normAutofit/>
          </a:bodyPr>
          <a:lstStyle/>
          <a:p>
            <a:pPr eaLnBrk="1" hangingPunct="1"/>
            <a:r>
              <a:rPr lang="fi-FI" sz="1600" dirty="0"/>
              <a:t>Verenvuotoriski</a:t>
            </a:r>
          </a:p>
          <a:p>
            <a:pPr lvl="1" eaLnBrk="1" hangingPunct="1"/>
            <a:r>
              <a:rPr lang="fi-FI" sz="1600" dirty="0"/>
              <a:t>SSRI yksin: OR 3.6</a:t>
            </a:r>
          </a:p>
          <a:p>
            <a:pPr lvl="1" eaLnBrk="1" hangingPunct="1"/>
            <a:r>
              <a:rPr lang="fi-FI" sz="1600" dirty="0"/>
              <a:t>SSRI + ASA (pieni annos): OR &gt;5</a:t>
            </a:r>
          </a:p>
          <a:p>
            <a:pPr lvl="1" eaLnBrk="1" hangingPunct="1"/>
            <a:r>
              <a:rPr lang="fi-FI" sz="1600" dirty="0"/>
              <a:t>SSRI + tulehduskipulääke: OR &gt;12</a:t>
            </a:r>
          </a:p>
          <a:p>
            <a:pPr eaLnBrk="1" hangingPunct="1"/>
            <a:r>
              <a:rPr lang="fi-FI" sz="1600" dirty="0" err="1"/>
              <a:t>Hyponatremia</a:t>
            </a:r>
            <a:endParaRPr lang="fi-FI" sz="1600" dirty="0"/>
          </a:p>
          <a:p>
            <a:pPr lvl="1" eaLnBrk="1" hangingPunct="1"/>
            <a:r>
              <a:rPr lang="fi-FI" sz="1600" dirty="0"/>
              <a:t>1/10 iäkkäistä SSRI käyttäjistä (riskiryhmissä jopa 1/3, </a:t>
            </a:r>
            <a:r>
              <a:rPr lang="fi-FI" sz="1600" dirty="0" err="1"/>
              <a:t>tiatsididiureetit</a:t>
            </a:r>
            <a:r>
              <a:rPr lang="fi-FI" sz="1600" dirty="0"/>
              <a:t>), 6 x riski verrattuna nuoriin</a:t>
            </a:r>
          </a:p>
          <a:p>
            <a:pPr lvl="2" eaLnBrk="1" hangingPunct="1"/>
            <a:r>
              <a:rPr lang="fi-FI" sz="1600" dirty="0"/>
              <a:t>Oireita: väsymys, ruokahaluttomuus, toimintakyvyn lasku, pahoinvointi, sekavuus</a:t>
            </a:r>
          </a:p>
          <a:p>
            <a:pPr lvl="1" eaLnBrk="1" hangingPunct="1"/>
            <a:r>
              <a:rPr lang="fi-FI" sz="1600" dirty="0"/>
              <a:t>Na kontrolli 1-3 </a:t>
            </a:r>
            <a:r>
              <a:rPr lang="fi-FI" sz="1600" dirty="0" err="1"/>
              <a:t>vk</a:t>
            </a:r>
            <a:r>
              <a:rPr lang="fi-FI" sz="1600" dirty="0"/>
              <a:t> hoidon aloituksesta (</a:t>
            </a:r>
            <a:r>
              <a:rPr lang="fi-FI" sz="1600" dirty="0" err="1"/>
              <a:t>venlafaksiinilla</a:t>
            </a:r>
            <a:r>
              <a:rPr lang="fi-FI" sz="1600" dirty="0"/>
              <a:t> 1. hoitoviikolla)</a:t>
            </a:r>
          </a:p>
          <a:p>
            <a:r>
              <a:rPr lang="fi-FI" sz="1600" dirty="0" err="1"/>
              <a:t>QT-ajan</a:t>
            </a:r>
            <a:r>
              <a:rPr lang="fi-FI" sz="1600" dirty="0"/>
              <a:t> piteneminen</a:t>
            </a:r>
          </a:p>
          <a:p>
            <a:pPr lvl="1"/>
            <a:r>
              <a:rPr lang="fi-FI" sz="1600" dirty="0" err="1"/>
              <a:t>sitalopraami</a:t>
            </a:r>
            <a:r>
              <a:rPr lang="fi-FI" sz="1600" dirty="0"/>
              <a:t>, </a:t>
            </a:r>
            <a:r>
              <a:rPr lang="fi-FI" sz="1600" dirty="0" err="1"/>
              <a:t>essitalopraami</a:t>
            </a:r>
            <a:endParaRPr lang="fi-FI" sz="1600" dirty="0"/>
          </a:p>
          <a:p>
            <a:pPr lvl="1"/>
            <a:r>
              <a:rPr lang="fi-FI" sz="1600" u="sng" dirty="0"/>
              <a:t>&gt;</a:t>
            </a:r>
            <a:r>
              <a:rPr lang="fi-FI" sz="1600" dirty="0"/>
              <a:t> 65-vuotiaille vain perusannoksella</a:t>
            </a:r>
            <a:endParaRPr lang="fi-FI" sz="1600" u="sng" dirty="0"/>
          </a:p>
        </p:txBody>
      </p:sp>
    </p:spTree>
    <p:extLst>
      <p:ext uri="{BB962C8B-B14F-4D97-AF65-F5344CB8AC3E}">
        <p14:creationId xmlns:p14="http://schemas.microsoft.com/office/powerpoint/2010/main" val="2993779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Masennuslääkkeet - levottomuus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132856"/>
            <a:ext cx="8856984" cy="446449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600" dirty="0"/>
              <a:t>Masennuslääkkeet</a:t>
            </a:r>
          </a:p>
          <a:p>
            <a:pPr lvl="1">
              <a:lnSpc>
                <a:spcPct val="80000"/>
              </a:lnSpc>
            </a:pPr>
            <a:r>
              <a:rPr lang="fi-FI" sz="1600" dirty="0" err="1"/>
              <a:t>SSRI:t</a:t>
            </a:r>
            <a:r>
              <a:rPr lang="fi-FI" sz="1600" dirty="0"/>
              <a:t>, </a:t>
            </a:r>
            <a:r>
              <a:rPr lang="fi-FI" sz="1600" dirty="0" err="1"/>
              <a:t>venlafaksiini</a:t>
            </a:r>
            <a:r>
              <a:rPr lang="fi-FI" sz="1600" dirty="0"/>
              <a:t>: hoidon alkuvaiheen unettomuus ja levottomuus</a:t>
            </a:r>
          </a:p>
          <a:p>
            <a:pPr lvl="2">
              <a:lnSpc>
                <a:spcPct val="80000"/>
              </a:lnSpc>
            </a:pPr>
            <a:r>
              <a:rPr lang="fi-FI" sz="1600" dirty="0"/>
              <a:t>edellyttää usein hitaampaa annoksen nostoa tai joskus annoksen alentamista iäkkäillä</a:t>
            </a:r>
          </a:p>
          <a:p>
            <a:pPr lvl="3">
              <a:lnSpc>
                <a:spcPct val="80000"/>
              </a:lnSpc>
            </a:pPr>
            <a:r>
              <a:rPr lang="fi-FI" dirty="0"/>
              <a:t>ainakin joka viides ikääntynyt aktivoituu liikaa masennuslääkehoidon alussa</a:t>
            </a:r>
          </a:p>
          <a:p>
            <a:pPr lvl="2">
              <a:lnSpc>
                <a:spcPct val="80000"/>
              </a:lnSpc>
            </a:pPr>
            <a:r>
              <a:rPr lang="fi-FI" sz="1600" dirty="0"/>
              <a:t>huom. maniariski myös iäkkäillä kaksisuuntaisilla potilailla</a:t>
            </a:r>
          </a:p>
          <a:p>
            <a:pPr lvl="2">
              <a:lnSpc>
                <a:spcPct val="80000"/>
              </a:lnSpc>
            </a:pPr>
            <a:r>
              <a:rPr lang="fi-FI" sz="1600" dirty="0" err="1"/>
              <a:t>akatisia</a:t>
            </a:r>
            <a:r>
              <a:rPr lang="fi-FI" sz="1600" dirty="0"/>
              <a:t> harvinaisena</a:t>
            </a:r>
          </a:p>
          <a:p>
            <a:pPr lvl="2">
              <a:lnSpc>
                <a:spcPct val="80000"/>
              </a:lnSpc>
            </a:pPr>
            <a:r>
              <a:rPr lang="fi-FI" sz="1600" dirty="0"/>
              <a:t>SSRI: ”levottomat jalat”</a:t>
            </a:r>
          </a:p>
          <a:p>
            <a:pPr lvl="2">
              <a:lnSpc>
                <a:spcPct val="80000"/>
              </a:lnSpc>
            </a:pPr>
            <a:r>
              <a:rPr lang="fi-FI" sz="1600" dirty="0"/>
              <a:t>SSRI + </a:t>
            </a:r>
            <a:r>
              <a:rPr lang="fi-FI" sz="1600" dirty="0" err="1"/>
              <a:t>tramadoli</a:t>
            </a:r>
            <a:r>
              <a:rPr lang="fi-FI" sz="1600" dirty="0"/>
              <a:t>, SSRI + </a:t>
            </a:r>
            <a:r>
              <a:rPr lang="fi-FI" sz="1600" dirty="0" err="1"/>
              <a:t>tratsodoni</a:t>
            </a:r>
            <a:r>
              <a:rPr lang="fi-FI" sz="1600" dirty="0"/>
              <a:t>: serotoniinioireyhtymä</a:t>
            </a:r>
          </a:p>
          <a:p>
            <a:pPr lvl="3">
              <a:lnSpc>
                <a:spcPct val="80000"/>
              </a:lnSpc>
            </a:pPr>
            <a:r>
              <a:rPr lang="fi-FI" dirty="0"/>
              <a:t>potilas levoton, ahdistunut, touhuileva</a:t>
            </a:r>
          </a:p>
          <a:p>
            <a:pPr lvl="1">
              <a:lnSpc>
                <a:spcPct val="80000"/>
              </a:lnSpc>
            </a:pPr>
            <a:r>
              <a:rPr lang="fi-FI" sz="1600" dirty="0"/>
              <a:t>”</a:t>
            </a:r>
            <a:r>
              <a:rPr lang="fi-FI" sz="1600" dirty="0" err="1"/>
              <a:t>Noradrenerginen</a:t>
            </a:r>
            <a:r>
              <a:rPr lang="fi-FI" sz="1600" dirty="0"/>
              <a:t>” aktivaatio</a:t>
            </a:r>
          </a:p>
          <a:p>
            <a:pPr lvl="2">
              <a:lnSpc>
                <a:spcPct val="80000"/>
              </a:lnSpc>
            </a:pPr>
            <a:r>
              <a:rPr lang="fi-FI" sz="1600" dirty="0" err="1"/>
              <a:t>venlafaksiini</a:t>
            </a:r>
            <a:r>
              <a:rPr lang="fi-FI" sz="1600" dirty="0"/>
              <a:t>, </a:t>
            </a:r>
            <a:r>
              <a:rPr lang="fi-FI" sz="1600" dirty="0" err="1"/>
              <a:t>duloksetiini</a:t>
            </a:r>
            <a:r>
              <a:rPr lang="fi-FI" sz="1600" dirty="0"/>
              <a:t>, </a:t>
            </a:r>
            <a:r>
              <a:rPr lang="fi-FI" sz="1600" dirty="0" err="1"/>
              <a:t>buopropioni</a:t>
            </a:r>
            <a:r>
              <a:rPr lang="fi-FI" sz="1600" dirty="0"/>
              <a:t>, </a:t>
            </a:r>
            <a:r>
              <a:rPr lang="fi-FI" sz="1600" dirty="0" err="1"/>
              <a:t>reboksetiini</a:t>
            </a:r>
            <a:r>
              <a:rPr lang="fi-FI" sz="1600" dirty="0"/>
              <a:t>, </a:t>
            </a:r>
            <a:r>
              <a:rPr lang="fi-FI" sz="1600" dirty="0" err="1"/>
              <a:t>nortriptyliini</a:t>
            </a:r>
            <a:endParaRPr lang="fi-FI" sz="1600" dirty="0"/>
          </a:p>
          <a:p>
            <a:pPr lvl="1">
              <a:lnSpc>
                <a:spcPct val="80000"/>
              </a:lnSpc>
            </a:pPr>
            <a:r>
              <a:rPr lang="fi-FI" sz="1600" dirty="0" err="1"/>
              <a:t>Trisykliset</a:t>
            </a:r>
            <a:r>
              <a:rPr lang="fi-FI" sz="1600" dirty="0"/>
              <a:t> masennuslääkkeet (</a:t>
            </a:r>
            <a:r>
              <a:rPr lang="fi-FI" sz="1600" dirty="0" err="1"/>
              <a:t>antikolinerginen</a:t>
            </a:r>
            <a:r>
              <a:rPr lang="fi-FI" sz="1600" dirty="0"/>
              <a:t> vaikutus)</a:t>
            </a:r>
          </a:p>
          <a:p>
            <a:pPr lvl="2">
              <a:lnSpc>
                <a:spcPct val="80000"/>
              </a:lnSpc>
            </a:pPr>
            <a:r>
              <a:rPr lang="fi-FI" sz="1600" dirty="0"/>
              <a:t>Sentraalisina oireina uneliaisuus, hämmentyneisyys, muistihäiriöt, levottomuus, hallusinaatiot, sekavuus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844094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/>
              <a:t>Vanhuksen depression lääkehoidon periaatteita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fi-FI" sz="2400"/>
              <a:t>lääkehoidon valinta tapahtuu pitkälti siedettävyyden pohjalta</a:t>
            </a:r>
          </a:p>
          <a:p>
            <a:pPr>
              <a:lnSpc>
                <a:spcPct val="90000"/>
              </a:lnSpc>
            </a:pPr>
            <a:r>
              <a:rPr lang="fi-FI" sz="2400"/>
              <a:t>masennuslääkeannos on sama akuutissa vaiheessa, jatko- ja ylläpitohoidossa</a:t>
            </a:r>
          </a:p>
          <a:p>
            <a:pPr>
              <a:lnSpc>
                <a:spcPct val="90000"/>
              </a:lnSpc>
            </a:pPr>
            <a:r>
              <a:rPr lang="fi-FI" sz="2400"/>
              <a:t>psykoosilääkkeet (nykyisin toisen polven) parantavat hoidon tuloksia psykoottisessa (ja hoitoresistentissä) depressiossa</a:t>
            </a:r>
          </a:p>
          <a:p>
            <a:pPr>
              <a:lnSpc>
                <a:spcPct val="90000"/>
              </a:lnSpc>
            </a:pPr>
            <a:r>
              <a:rPr lang="fi-FI" sz="2400"/>
              <a:t>pitkäaikaishoidossa lääkitys pyritään rakentamaan ensisijaisesti masennuslääkkeen varaan</a:t>
            </a:r>
          </a:p>
          <a:p>
            <a:pPr>
              <a:lnSpc>
                <a:spcPct val="90000"/>
              </a:lnSpc>
            </a:pPr>
            <a:r>
              <a:rPr lang="en-US" sz="2400"/>
              <a:t>keski-ikäisiltä peräisin olevaa tutkimustietoa voitaneen soveltaa 70-75 vuotiaisiin, tätä vanhemmista tieto hyvin niukkaa</a:t>
            </a:r>
          </a:p>
        </p:txBody>
      </p:sp>
    </p:spTree>
    <p:extLst>
      <p:ext uri="{BB962C8B-B14F-4D97-AF65-F5344CB8AC3E}">
        <p14:creationId xmlns:p14="http://schemas.microsoft.com/office/powerpoint/2010/main" val="407660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>
            <a:normAutofit/>
          </a:bodyPr>
          <a:lstStyle/>
          <a:p>
            <a:r>
              <a:rPr lang="fi-FI" dirty="0"/>
              <a:t>Väestöennuste 2000-2060, 65+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dirty="0"/>
              <a:t>Yli 65-vuotiaiden kaksinkertaistuu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 nousee n. 900 000 – 1,8 miljoonaan</a:t>
            </a:r>
          </a:p>
          <a:p>
            <a:pPr>
              <a:lnSpc>
                <a:spcPct val="90000"/>
              </a:lnSpc>
            </a:pPr>
            <a:r>
              <a:rPr lang="fi-FI" dirty="0"/>
              <a:t>Yli 85 v osuus lähes nelinkertaistuu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kasvaa 2 % (108 000)- 7 % (463 000)</a:t>
            </a:r>
          </a:p>
        </p:txBody>
      </p:sp>
    </p:spTree>
    <p:extLst>
      <p:ext uri="{BB962C8B-B14F-4D97-AF65-F5344CB8AC3E}">
        <p14:creationId xmlns:p14="http://schemas.microsoft.com/office/powerpoint/2010/main" val="4171909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Iäkkään depression lääkehoidon periaatteita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fi-FI" sz="2800" dirty="0"/>
              <a:t>masennuslääkkeiden hoitovaste vanhuksilla tulee hitaammin (</a:t>
            </a:r>
            <a:r>
              <a:rPr lang="fi-FI" sz="2800" dirty="0" err="1"/>
              <a:t>ad</a:t>
            </a:r>
            <a:r>
              <a:rPr lang="fi-FI" sz="2800" dirty="0"/>
              <a:t> 12 </a:t>
            </a:r>
            <a:r>
              <a:rPr lang="fi-FI" sz="2800" dirty="0" err="1"/>
              <a:t>vko</a:t>
            </a:r>
            <a:r>
              <a:rPr lang="fi-FI" sz="2800" dirty="0"/>
              <a:t>):</a:t>
            </a:r>
          </a:p>
          <a:p>
            <a:pPr lvl="1">
              <a:lnSpc>
                <a:spcPct val="90000"/>
              </a:lnSpc>
            </a:pPr>
            <a:r>
              <a:rPr lang="fi-FI" sz="2400" dirty="0"/>
              <a:t>vähintään kuuden viikon aika ennen vasteen arviointia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masennuslääkkeiden pitoisuusmääritykset toksisten pitoisuuksien välttämiseksi (ja joskus </a:t>
            </a:r>
            <a:r>
              <a:rPr lang="fi-FI" sz="2800" dirty="0" err="1"/>
              <a:t>adherenssin</a:t>
            </a:r>
            <a:r>
              <a:rPr lang="fi-FI" sz="2800" dirty="0"/>
              <a:t> varmistamisessa)</a:t>
            </a:r>
          </a:p>
          <a:p>
            <a:pPr lvl="1">
              <a:lnSpc>
                <a:spcPct val="90000"/>
              </a:lnSpc>
            </a:pPr>
            <a:r>
              <a:rPr lang="fi-FI" sz="2400" dirty="0"/>
              <a:t> </a:t>
            </a:r>
            <a:r>
              <a:rPr lang="fi-FI" sz="2400" dirty="0" err="1"/>
              <a:t>SSRIt</a:t>
            </a:r>
            <a:r>
              <a:rPr lang="fi-FI" sz="2400" dirty="0"/>
              <a:t> joskus, </a:t>
            </a:r>
            <a:r>
              <a:rPr lang="fi-FI" sz="2400" dirty="0" err="1"/>
              <a:t>nortriptyliini</a:t>
            </a:r>
            <a:r>
              <a:rPr lang="fi-FI" sz="2400" dirty="0"/>
              <a:t> aina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masennuslääkehoito menetyksen jälkeen ei estä surutyötä (lääkehoito aiheellinen jos toimintakykyyn vaikuttavat oireet kestävät &gt;2 kk)</a:t>
            </a:r>
          </a:p>
          <a:p>
            <a:pPr marL="0" indent="0">
              <a:lnSpc>
                <a:spcPct val="90000"/>
              </a:lnSpc>
              <a:buNone/>
            </a:pPr>
            <a:endParaRPr lang="fi-FI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4849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4000" dirty="0"/>
              <a:t>Onko masennuslääkevaste iäkkäillä hitaampi?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fi-FI" sz="2800" dirty="0"/>
              <a:t>vanhukset tarvitsevat  jopa 12 viikkoa lääkevasteen saavuttamiseen?</a:t>
            </a:r>
          </a:p>
          <a:p>
            <a:pPr lvl="1">
              <a:lnSpc>
                <a:spcPct val="80000"/>
              </a:lnSpc>
            </a:pPr>
            <a:r>
              <a:rPr lang="fi-FI" sz="2400" dirty="0"/>
              <a:t>&gt;30% oirereduktio 4-6 viikon kohdalla ennustaa vahvasti lopullista hoitovastetta</a:t>
            </a:r>
          </a:p>
          <a:p>
            <a:pPr lvl="4">
              <a:lnSpc>
                <a:spcPct val="80000"/>
              </a:lnSpc>
            </a:pPr>
            <a:r>
              <a:rPr lang="fi-FI" sz="1800" dirty="0"/>
              <a:t>(</a:t>
            </a:r>
            <a:r>
              <a:rPr lang="fi-FI" sz="1800" dirty="0" err="1"/>
              <a:t>Sackeim</a:t>
            </a:r>
            <a:r>
              <a:rPr lang="fi-FI" sz="1800" dirty="0"/>
              <a:t> HA ym. 2005)</a:t>
            </a:r>
          </a:p>
          <a:p>
            <a:pPr lvl="1">
              <a:lnSpc>
                <a:spcPct val="80000"/>
              </a:lnSpc>
            </a:pPr>
            <a:r>
              <a:rPr lang="fi-FI" sz="2400" dirty="0"/>
              <a:t>uusiutunut depressiojakso vastaa hoidolle hitaammin kuin yksittäinen (12 </a:t>
            </a:r>
            <a:r>
              <a:rPr lang="fi-FI" sz="2400" dirty="0" err="1"/>
              <a:t>vko</a:t>
            </a:r>
            <a:r>
              <a:rPr lang="fi-FI" sz="2400" dirty="0"/>
              <a:t> vs. 8 </a:t>
            </a:r>
            <a:r>
              <a:rPr lang="fi-FI" sz="2400" dirty="0" err="1"/>
              <a:t>vko</a:t>
            </a:r>
            <a:r>
              <a:rPr lang="fi-FI" sz="2400" dirty="0"/>
              <a:t>)</a:t>
            </a:r>
          </a:p>
          <a:p>
            <a:pPr lvl="4">
              <a:lnSpc>
                <a:spcPct val="80000"/>
              </a:lnSpc>
            </a:pPr>
            <a:r>
              <a:rPr lang="fi-FI" sz="1800" dirty="0"/>
              <a:t>(</a:t>
            </a:r>
            <a:r>
              <a:rPr lang="fi-FI" sz="1800" dirty="0" err="1"/>
              <a:t>Driscoll</a:t>
            </a:r>
            <a:r>
              <a:rPr lang="fi-FI" sz="1800" dirty="0"/>
              <a:t> HC ym. 2004)</a:t>
            </a:r>
          </a:p>
          <a:p>
            <a:pPr lvl="1">
              <a:lnSpc>
                <a:spcPct val="80000"/>
              </a:lnSpc>
            </a:pPr>
            <a:r>
              <a:rPr lang="fi-FI" sz="2400" dirty="0"/>
              <a:t>korkea sairastumisikä viittaa hitaampaan vasteeseen          (</a:t>
            </a:r>
            <a:r>
              <a:rPr lang="fi-FI" sz="1600" dirty="0" err="1"/>
              <a:t>Alexopoulos</a:t>
            </a:r>
            <a:r>
              <a:rPr lang="fi-FI" sz="1600" dirty="0"/>
              <a:t> ym. 1996)</a:t>
            </a:r>
            <a:r>
              <a:rPr lang="fi-FI" sz="2400" dirty="0"/>
              <a:t> </a:t>
            </a:r>
          </a:p>
          <a:p>
            <a:pPr lvl="1">
              <a:lnSpc>
                <a:spcPct val="80000"/>
              </a:lnSpc>
            </a:pPr>
            <a:r>
              <a:rPr lang="fi-FI" sz="2400" dirty="0"/>
              <a:t>C-klusterin persoonallisuushäiriö (vaativa, estynyt, riippuvainen) on yhteydessä hitaampaan hoitovasteeseen</a:t>
            </a:r>
          </a:p>
          <a:p>
            <a:pPr lvl="4">
              <a:lnSpc>
                <a:spcPct val="80000"/>
              </a:lnSpc>
            </a:pPr>
            <a:r>
              <a:rPr lang="fi-FI" sz="1800" dirty="0"/>
              <a:t>(Morse JQ ym. 2005)</a:t>
            </a:r>
          </a:p>
          <a:p>
            <a:pPr>
              <a:lnSpc>
                <a:spcPct val="80000"/>
              </a:lnSpc>
            </a:pPr>
            <a:endParaRPr lang="fi-FI" sz="2800" b="1" dirty="0"/>
          </a:p>
        </p:txBody>
      </p:sp>
    </p:spTree>
    <p:extLst>
      <p:ext uri="{BB962C8B-B14F-4D97-AF65-F5344CB8AC3E}">
        <p14:creationId xmlns:p14="http://schemas.microsoft.com/office/powerpoint/2010/main" val="1002952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TCA vs. SSRI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err="1"/>
              <a:t>kaksoissokkotutkimuksissa</a:t>
            </a:r>
            <a:r>
              <a:rPr lang="en-US" sz="2800" dirty="0"/>
              <a:t> </a:t>
            </a:r>
            <a:r>
              <a:rPr lang="en-US" sz="2800" dirty="0" err="1"/>
              <a:t>ei</a:t>
            </a:r>
            <a:r>
              <a:rPr lang="en-US" sz="2800" dirty="0"/>
              <a:t> </a:t>
            </a:r>
            <a:r>
              <a:rPr lang="en-US" sz="2800" dirty="0" err="1"/>
              <a:t>yleensä</a:t>
            </a:r>
            <a:r>
              <a:rPr lang="en-US" sz="2800" dirty="0"/>
              <a:t> ole </a:t>
            </a:r>
            <a:r>
              <a:rPr lang="en-US" sz="2800" dirty="0" err="1"/>
              <a:t>saatu</a:t>
            </a:r>
            <a:r>
              <a:rPr lang="en-US" sz="2800" dirty="0"/>
              <a:t> </a:t>
            </a:r>
            <a:r>
              <a:rPr lang="en-US" sz="2800" dirty="0" err="1"/>
              <a:t>eroa</a:t>
            </a:r>
            <a:r>
              <a:rPr lang="en-US" sz="2800" dirty="0"/>
              <a:t> </a:t>
            </a:r>
            <a:r>
              <a:rPr lang="en-US" sz="2800" dirty="0" err="1"/>
              <a:t>tehossa</a:t>
            </a: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valikoitumattomissa</a:t>
            </a:r>
            <a:r>
              <a:rPr lang="en-US" sz="2400" dirty="0"/>
              <a:t> </a:t>
            </a:r>
            <a:r>
              <a:rPr lang="en-US" sz="2400" dirty="0" err="1"/>
              <a:t>depressiopotilaiden</a:t>
            </a:r>
            <a:r>
              <a:rPr lang="en-US" sz="2400" dirty="0"/>
              <a:t> </a:t>
            </a:r>
            <a:r>
              <a:rPr lang="en-US" sz="2400" dirty="0" err="1"/>
              <a:t>aineistoissa</a:t>
            </a:r>
            <a:r>
              <a:rPr lang="en-US" sz="2400" dirty="0"/>
              <a:t> n. 2/3 on </a:t>
            </a:r>
            <a:r>
              <a:rPr lang="en-US" sz="2400" dirty="0" err="1"/>
              <a:t>hyötynyt</a:t>
            </a:r>
            <a:r>
              <a:rPr lang="en-US" sz="2400" dirty="0"/>
              <a:t> </a:t>
            </a:r>
            <a:r>
              <a:rPr lang="en-US" sz="2400" dirty="0" err="1"/>
              <a:t>molemmissa</a:t>
            </a:r>
            <a:r>
              <a:rPr lang="en-US" sz="2400" dirty="0"/>
              <a:t> </a:t>
            </a:r>
            <a:r>
              <a:rPr lang="en-US" sz="2400" dirty="0" err="1"/>
              <a:t>ryhmissä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miehet</a:t>
            </a:r>
            <a:r>
              <a:rPr lang="en-US" sz="2400" dirty="0"/>
              <a:t> </a:t>
            </a:r>
            <a:r>
              <a:rPr lang="en-US" sz="2400" dirty="0" err="1"/>
              <a:t>saattavat</a:t>
            </a:r>
            <a:r>
              <a:rPr lang="en-US" sz="2400" dirty="0"/>
              <a:t> </a:t>
            </a:r>
            <a:r>
              <a:rPr lang="en-US" sz="2400" dirty="0" err="1"/>
              <a:t>vastata</a:t>
            </a:r>
            <a:r>
              <a:rPr lang="en-US" sz="2400" dirty="0"/>
              <a:t> </a:t>
            </a:r>
            <a:r>
              <a:rPr lang="en-US" sz="2400" dirty="0" err="1"/>
              <a:t>paremmin</a:t>
            </a:r>
            <a:r>
              <a:rPr lang="en-US" sz="2400" dirty="0"/>
              <a:t> </a:t>
            </a:r>
            <a:r>
              <a:rPr lang="en-US" sz="2400" dirty="0" err="1"/>
              <a:t>TCA:lle</a:t>
            </a:r>
            <a:r>
              <a:rPr lang="en-US" sz="2400" dirty="0"/>
              <a:t> </a:t>
            </a:r>
            <a:r>
              <a:rPr lang="en-US" sz="2400" dirty="0" err="1"/>
              <a:t>ja</a:t>
            </a:r>
            <a:r>
              <a:rPr lang="en-US" sz="2400" dirty="0"/>
              <a:t> </a:t>
            </a:r>
            <a:r>
              <a:rPr lang="en-US" sz="2400" dirty="0" err="1"/>
              <a:t>naiset</a:t>
            </a:r>
            <a:r>
              <a:rPr lang="en-US" sz="2400" dirty="0"/>
              <a:t> </a:t>
            </a:r>
            <a:r>
              <a:rPr lang="en-US" sz="2400" dirty="0" err="1"/>
              <a:t>SSRI:lle</a:t>
            </a:r>
            <a:r>
              <a:rPr lang="en-US" sz="2400" dirty="0"/>
              <a:t>(?)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TCA-</a:t>
            </a:r>
            <a:r>
              <a:rPr lang="en-US" sz="2400" dirty="0" err="1"/>
              <a:t>ryhmän</a:t>
            </a:r>
            <a:r>
              <a:rPr lang="en-US" sz="2400" dirty="0"/>
              <a:t> </a:t>
            </a:r>
            <a:r>
              <a:rPr lang="en-US" sz="2400" dirty="0" err="1"/>
              <a:t>potilaat</a:t>
            </a:r>
            <a:r>
              <a:rPr lang="en-US" sz="2400" dirty="0"/>
              <a:t> </a:t>
            </a:r>
            <a:r>
              <a:rPr lang="en-US" sz="2400" dirty="0" err="1"/>
              <a:t>putoavat</a:t>
            </a:r>
            <a:r>
              <a:rPr lang="en-US" sz="2400" dirty="0"/>
              <a:t> </a:t>
            </a:r>
            <a:r>
              <a:rPr lang="en-US" sz="2400" dirty="0" err="1"/>
              <a:t>useammin</a:t>
            </a:r>
            <a:r>
              <a:rPr lang="en-US" sz="2400" dirty="0"/>
              <a:t> </a:t>
            </a:r>
            <a:r>
              <a:rPr lang="en-US" sz="2400" dirty="0" err="1"/>
              <a:t>pois</a:t>
            </a:r>
            <a:r>
              <a:rPr lang="en-US" sz="2400" dirty="0"/>
              <a:t> </a:t>
            </a:r>
            <a:r>
              <a:rPr lang="en-US" sz="2400" dirty="0" err="1"/>
              <a:t>tutkimuksista</a:t>
            </a:r>
            <a:r>
              <a:rPr lang="en-US" sz="2400" dirty="0"/>
              <a:t> </a:t>
            </a:r>
            <a:r>
              <a:rPr lang="en-US" sz="2400" dirty="0" err="1"/>
              <a:t>kuin</a:t>
            </a:r>
            <a:r>
              <a:rPr lang="en-US" sz="2400" dirty="0"/>
              <a:t> SSRI-</a:t>
            </a:r>
            <a:r>
              <a:rPr lang="en-US" sz="2400" dirty="0" err="1"/>
              <a:t>ryhmän</a:t>
            </a:r>
            <a:r>
              <a:rPr lang="en-US" sz="2400" dirty="0"/>
              <a:t> </a:t>
            </a:r>
            <a:r>
              <a:rPr lang="en-US" sz="2400" dirty="0" err="1"/>
              <a:t>potilaat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vaikeimmissa</a:t>
            </a:r>
            <a:r>
              <a:rPr lang="en-US" sz="2800" dirty="0"/>
              <a:t> (</a:t>
            </a:r>
            <a:r>
              <a:rPr lang="en-US" sz="2800" dirty="0" err="1"/>
              <a:t>sairaalapotilailla</a:t>
            </a:r>
            <a:r>
              <a:rPr lang="en-US" sz="2800" dirty="0"/>
              <a:t>) </a:t>
            </a:r>
            <a:r>
              <a:rPr lang="en-US" sz="2800" dirty="0" err="1"/>
              <a:t>depressioissa</a:t>
            </a:r>
            <a:r>
              <a:rPr lang="en-US" sz="2800" dirty="0"/>
              <a:t> </a:t>
            </a:r>
            <a:r>
              <a:rPr lang="en-US" sz="2800" dirty="0" err="1"/>
              <a:t>TCA:t</a:t>
            </a:r>
            <a:r>
              <a:rPr lang="en-US" sz="2800" dirty="0"/>
              <a:t> (</a:t>
            </a:r>
            <a:r>
              <a:rPr lang="en-US" sz="2800" dirty="0" err="1"/>
              <a:t>esim</a:t>
            </a:r>
            <a:r>
              <a:rPr lang="en-US" sz="2800" dirty="0"/>
              <a:t>. </a:t>
            </a:r>
            <a:r>
              <a:rPr lang="en-US" sz="2800" dirty="0" err="1"/>
              <a:t>amitriptyliini</a:t>
            </a:r>
            <a:r>
              <a:rPr lang="en-US" sz="2800" dirty="0"/>
              <a:t>) </a:t>
            </a:r>
            <a:r>
              <a:rPr lang="en-US" sz="2800" dirty="0" err="1"/>
              <a:t>voivat</a:t>
            </a:r>
            <a:r>
              <a:rPr lang="en-US" sz="2800" dirty="0"/>
              <a:t> olla </a:t>
            </a:r>
            <a:r>
              <a:rPr lang="en-US" sz="2800" dirty="0" err="1"/>
              <a:t>tehokkaampia</a:t>
            </a:r>
            <a:r>
              <a:rPr lang="en-US" sz="2800" dirty="0"/>
              <a:t> </a:t>
            </a:r>
            <a:r>
              <a:rPr lang="en-US" sz="2800" dirty="0" err="1"/>
              <a:t>kuin</a:t>
            </a:r>
            <a:r>
              <a:rPr lang="en-US" sz="2800" dirty="0"/>
              <a:t> </a:t>
            </a:r>
            <a:r>
              <a:rPr lang="en-US" sz="2800" dirty="0" err="1"/>
              <a:t>SSRI:t</a:t>
            </a:r>
            <a:r>
              <a:rPr lang="en-US" sz="2800" dirty="0"/>
              <a:t> 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1418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ECT vaikeahoitoisessa depressiossa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2800" dirty="0" err="1"/>
              <a:t>jos</a:t>
            </a:r>
            <a:r>
              <a:rPr lang="en-US" sz="2800" dirty="0"/>
              <a:t> </a:t>
            </a:r>
            <a:r>
              <a:rPr lang="en-US" sz="2800" dirty="0" err="1"/>
              <a:t>potilas</a:t>
            </a:r>
            <a:r>
              <a:rPr lang="en-US" sz="2800" dirty="0"/>
              <a:t> </a:t>
            </a:r>
            <a:r>
              <a:rPr lang="en-US" sz="2800" dirty="0" err="1"/>
              <a:t>psykoottinen</a:t>
            </a:r>
            <a:r>
              <a:rPr lang="en-US" sz="2800" dirty="0"/>
              <a:t> tai </a:t>
            </a:r>
            <a:r>
              <a:rPr lang="en-US" sz="2800" dirty="0" err="1"/>
              <a:t>suisidaalinen</a:t>
            </a:r>
            <a:r>
              <a:rPr lang="en-US" sz="2800" dirty="0"/>
              <a:t>, </a:t>
            </a:r>
            <a:r>
              <a:rPr lang="en-US" sz="2800" dirty="0" err="1"/>
              <a:t>jos</a:t>
            </a:r>
            <a:r>
              <a:rPr lang="en-US" sz="2800" dirty="0"/>
              <a:t> </a:t>
            </a:r>
            <a:r>
              <a:rPr lang="en-US" sz="2800" dirty="0" err="1"/>
              <a:t>tarvitaan</a:t>
            </a:r>
            <a:r>
              <a:rPr lang="en-US" sz="2800" dirty="0"/>
              <a:t> </a:t>
            </a:r>
            <a:r>
              <a:rPr lang="en-US" sz="2800" dirty="0" err="1"/>
              <a:t>nopea</a:t>
            </a:r>
            <a:r>
              <a:rPr lang="en-US" sz="2800" dirty="0"/>
              <a:t> </a:t>
            </a:r>
            <a:r>
              <a:rPr lang="en-US" sz="2800" dirty="0" err="1"/>
              <a:t>hoitovaste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Teho</a:t>
            </a:r>
            <a:r>
              <a:rPr lang="en-US" sz="2400" dirty="0"/>
              <a:t> </a:t>
            </a:r>
            <a:r>
              <a:rPr lang="en-US" sz="2400" dirty="0" err="1"/>
              <a:t>saaattaa</a:t>
            </a:r>
            <a:r>
              <a:rPr lang="en-US" sz="2400" dirty="0"/>
              <a:t> olla </a:t>
            </a:r>
            <a:r>
              <a:rPr lang="en-US" sz="2400" dirty="0" err="1"/>
              <a:t>jopa</a:t>
            </a:r>
            <a:r>
              <a:rPr lang="en-US" sz="2400" dirty="0"/>
              <a:t> </a:t>
            </a:r>
            <a:r>
              <a:rPr lang="en-US" sz="2400" dirty="0" err="1"/>
              <a:t>parempi</a:t>
            </a:r>
            <a:r>
              <a:rPr lang="en-US" sz="2400" dirty="0"/>
              <a:t> </a:t>
            </a:r>
            <a:r>
              <a:rPr lang="en-US" sz="2400" dirty="0" err="1"/>
              <a:t>kuin</a:t>
            </a:r>
            <a:r>
              <a:rPr lang="en-US" sz="2400" dirty="0"/>
              <a:t> </a:t>
            </a:r>
            <a:r>
              <a:rPr lang="en-US" sz="2400" dirty="0" err="1"/>
              <a:t>nuoremmilla</a:t>
            </a:r>
            <a:r>
              <a:rPr lang="en-US" sz="2400" dirty="0"/>
              <a:t> </a:t>
            </a:r>
            <a:r>
              <a:rPr lang="en-US" sz="2400" dirty="0" err="1"/>
              <a:t>potilailla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 err="1"/>
              <a:t>valikoitumattomassa</a:t>
            </a:r>
            <a:r>
              <a:rPr lang="en-US" sz="2800" dirty="0"/>
              <a:t> </a:t>
            </a:r>
            <a:r>
              <a:rPr lang="en-US" sz="2800" dirty="0" err="1"/>
              <a:t>aineistossa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80-90 % </a:t>
            </a:r>
            <a:r>
              <a:rPr lang="en-US" sz="2400" dirty="0" err="1"/>
              <a:t>potilaista</a:t>
            </a:r>
            <a:r>
              <a:rPr lang="en-US" sz="2400" dirty="0"/>
              <a:t> </a:t>
            </a:r>
            <a:r>
              <a:rPr lang="en-US" sz="2400" dirty="0" err="1"/>
              <a:t>vastaa</a:t>
            </a:r>
            <a:r>
              <a:rPr lang="en-US" sz="2400" dirty="0"/>
              <a:t> </a:t>
            </a:r>
            <a:r>
              <a:rPr lang="en-US" sz="2400" dirty="0" err="1"/>
              <a:t>ECT:lle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 err="1"/>
              <a:t>mikäli</a:t>
            </a:r>
            <a:r>
              <a:rPr lang="en-US" sz="2800" dirty="0"/>
              <a:t> </a:t>
            </a:r>
            <a:r>
              <a:rPr lang="en-US" sz="2800" dirty="0" err="1"/>
              <a:t>useita</a:t>
            </a:r>
            <a:r>
              <a:rPr lang="en-US" sz="2800" dirty="0"/>
              <a:t> </a:t>
            </a:r>
            <a:r>
              <a:rPr lang="en-US" sz="2800" dirty="0" err="1"/>
              <a:t>epäonnistuneita</a:t>
            </a:r>
            <a:r>
              <a:rPr lang="en-US" sz="2800" dirty="0"/>
              <a:t> </a:t>
            </a:r>
            <a:r>
              <a:rPr lang="en-US" sz="2800" dirty="0" err="1"/>
              <a:t>lääkekokeiluja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50-60 % </a:t>
            </a:r>
            <a:r>
              <a:rPr lang="en-US" sz="2400" dirty="0" err="1"/>
              <a:t>saa</a:t>
            </a:r>
            <a:r>
              <a:rPr lang="en-US" sz="2400" dirty="0"/>
              <a:t> </a:t>
            </a:r>
            <a:r>
              <a:rPr lang="en-US" sz="2400" dirty="0" err="1"/>
              <a:t>vasteen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 err="1"/>
              <a:t>osalla</a:t>
            </a:r>
            <a:r>
              <a:rPr lang="en-US" sz="2800" dirty="0"/>
              <a:t> </a:t>
            </a:r>
            <a:r>
              <a:rPr lang="en-US" sz="2800" dirty="0" err="1"/>
              <a:t>potilaista</a:t>
            </a:r>
            <a:r>
              <a:rPr lang="en-US" sz="2800" dirty="0"/>
              <a:t> </a:t>
            </a:r>
            <a:r>
              <a:rPr lang="en-US" sz="2800" dirty="0" err="1"/>
              <a:t>nopea</a:t>
            </a:r>
            <a:r>
              <a:rPr lang="en-US" sz="2800" dirty="0"/>
              <a:t> </a:t>
            </a:r>
            <a:r>
              <a:rPr lang="en-US" sz="2800" dirty="0" err="1"/>
              <a:t>relapsi</a:t>
            </a:r>
            <a:r>
              <a:rPr lang="en-US" sz="2800" dirty="0"/>
              <a:t> </a:t>
            </a:r>
            <a:r>
              <a:rPr lang="en-US" sz="2800" dirty="0" err="1"/>
              <a:t>hoidon</a:t>
            </a:r>
            <a:r>
              <a:rPr lang="en-US" sz="2800" dirty="0"/>
              <a:t> </a:t>
            </a:r>
            <a:r>
              <a:rPr lang="en-US" sz="2800" dirty="0" err="1"/>
              <a:t>jälkeen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lääkehoito</a:t>
            </a:r>
            <a:r>
              <a:rPr lang="en-US" sz="2400" dirty="0"/>
              <a:t>, </a:t>
            </a:r>
            <a:r>
              <a:rPr lang="en-US" sz="2400" dirty="0" err="1"/>
              <a:t>joka</a:t>
            </a:r>
            <a:r>
              <a:rPr lang="en-US" sz="2400" dirty="0"/>
              <a:t> </a:t>
            </a:r>
            <a:r>
              <a:rPr lang="en-US" sz="2400" dirty="0" err="1"/>
              <a:t>ei</a:t>
            </a:r>
            <a:r>
              <a:rPr lang="en-US" sz="2400" dirty="0"/>
              <a:t> ole </a:t>
            </a:r>
            <a:r>
              <a:rPr lang="en-US" sz="2400" dirty="0" err="1"/>
              <a:t>aiemmin</a:t>
            </a:r>
            <a:r>
              <a:rPr lang="en-US" sz="2400" dirty="0"/>
              <a:t> </a:t>
            </a:r>
            <a:r>
              <a:rPr lang="en-US" sz="2400" dirty="0" err="1"/>
              <a:t>tuottanut</a:t>
            </a:r>
            <a:r>
              <a:rPr lang="en-US" sz="2400" dirty="0"/>
              <a:t> </a:t>
            </a:r>
            <a:r>
              <a:rPr lang="en-US" sz="2400" dirty="0" err="1"/>
              <a:t>tulosta</a:t>
            </a:r>
            <a:r>
              <a:rPr lang="en-US" sz="2400" dirty="0"/>
              <a:t>, </a:t>
            </a:r>
            <a:r>
              <a:rPr lang="en-US" sz="2400" dirty="0" err="1"/>
              <a:t>ei</a:t>
            </a:r>
            <a:r>
              <a:rPr lang="en-US" sz="2400" dirty="0"/>
              <a:t> </a:t>
            </a:r>
            <a:r>
              <a:rPr lang="en-US" sz="2400" dirty="0" err="1"/>
              <a:t>välttämättä</a:t>
            </a:r>
            <a:r>
              <a:rPr lang="en-US" sz="2400" dirty="0"/>
              <a:t> (</a:t>
            </a:r>
            <a:r>
              <a:rPr lang="en-US" sz="2400" dirty="0" err="1"/>
              <a:t>yleensä</a:t>
            </a:r>
            <a:r>
              <a:rPr lang="en-US" sz="2400" dirty="0"/>
              <a:t>) </a:t>
            </a:r>
            <a:r>
              <a:rPr lang="en-US" sz="2400" dirty="0" err="1"/>
              <a:t>toimi</a:t>
            </a:r>
            <a:r>
              <a:rPr lang="en-US" sz="2400" dirty="0"/>
              <a:t> </a:t>
            </a:r>
            <a:r>
              <a:rPr lang="en-US" sz="2400" dirty="0" err="1"/>
              <a:t>ECT:n</a:t>
            </a:r>
            <a:r>
              <a:rPr lang="en-US" sz="2400" dirty="0"/>
              <a:t> </a:t>
            </a:r>
            <a:r>
              <a:rPr lang="en-US" sz="2400" dirty="0" err="1"/>
              <a:t>jälkeenkään</a:t>
            </a:r>
            <a:r>
              <a:rPr lang="en-US" sz="2400" dirty="0"/>
              <a:t>,  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ylläpito</a:t>
            </a:r>
            <a:r>
              <a:rPr lang="en-US" sz="2400" dirty="0"/>
              <a:t>-ECT</a:t>
            </a:r>
          </a:p>
        </p:txBody>
      </p:sp>
    </p:spTree>
    <p:extLst>
      <p:ext uri="{BB962C8B-B14F-4D97-AF65-F5344CB8AC3E}">
        <p14:creationId xmlns:p14="http://schemas.microsoft.com/office/powerpoint/2010/main" val="228029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Iäkkään depression hoito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fi-FI" sz="2800" dirty="0" err="1"/>
              <a:t>SSRI:t</a:t>
            </a:r>
            <a:r>
              <a:rPr lang="fi-FI" sz="2800" dirty="0"/>
              <a:t> (ensisijaisia)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kaksoisvaikutteiset (toissijaisia)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ECT (</a:t>
            </a:r>
            <a:r>
              <a:rPr lang="fi-FI" sz="2800" dirty="0" err="1"/>
              <a:t>kolmassijainen</a:t>
            </a:r>
            <a:r>
              <a:rPr lang="fi-FI" sz="2800" dirty="0"/>
              <a:t>)</a:t>
            </a:r>
          </a:p>
          <a:p>
            <a:pPr>
              <a:lnSpc>
                <a:spcPct val="90000"/>
              </a:lnSpc>
            </a:pPr>
            <a:r>
              <a:rPr lang="fi-FI" sz="2800" dirty="0" err="1"/>
              <a:t>nortriptyliini</a:t>
            </a:r>
            <a:r>
              <a:rPr lang="fi-FI" sz="2800" dirty="0"/>
              <a:t> (</a:t>
            </a:r>
            <a:r>
              <a:rPr lang="fi-FI" sz="2800" dirty="0" err="1"/>
              <a:t>kolmassijainen</a:t>
            </a:r>
            <a:r>
              <a:rPr lang="fi-FI" sz="2800" dirty="0"/>
              <a:t>)</a:t>
            </a:r>
          </a:p>
          <a:p>
            <a:pPr lvl="1">
              <a:lnSpc>
                <a:spcPct val="90000"/>
              </a:lnSpc>
            </a:pPr>
            <a:r>
              <a:rPr lang="fi-FI" sz="2400" dirty="0"/>
              <a:t>joskus vaihtoehto sähköhoidolle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psykoottisessa depressiossa  masennuslääke + toisen polven psykoosilääke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hoitoresistenteillä potilailla  </a:t>
            </a:r>
          </a:p>
          <a:p>
            <a:pPr lvl="1">
              <a:lnSpc>
                <a:spcPct val="90000"/>
              </a:lnSpc>
            </a:pPr>
            <a:r>
              <a:rPr lang="fi-FI" sz="2400" dirty="0"/>
              <a:t>masennuslääke + </a:t>
            </a:r>
            <a:r>
              <a:rPr lang="fi-FI" sz="2400" dirty="0" err="1"/>
              <a:t>tp</a:t>
            </a:r>
            <a:r>
              <a:rPr lang="fi-FI" sz="2400" dirty="0"/>
              <a:t>. psykoosilääke tai muu </a:t>
            </a:r>
            <a:r>
              <a:rPr lang="fi-FI" sz="2400" dirty="0" err="1"/>
              <a:t>adjuvantti</a:t>
            </a:r>
            <a:r>
              <a:rPr lang="fi-FI" sz="2400" dirty="0"/>
              <a:t> (litium, tyroksiini, </a:t>
            </a:r>
            <a:r>
              <a:rPr lang="fi-FI" sz="2400" dirty="0" err="1"/>
              <a:t>metyylifenidaatti</a:t>
            </a:r>
            <a:r>
              <a:rPr lang="fi-FI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fi-FI" sz="2400" dirty="0"/>
              <a:t>masennuslääkkeiden yhdistäminen</a:t>
            </a:r>
          </a:p>
          <a:p>
            <a:pPr lvl="2">
              <a:lnSpc>
                <a:spcPct val="90000"/>
              </a:lnSpc>
            </a:pPr>
            <a:r>
              <a:rPr lang="fi-FI" sz="2000" dirty="0" err="1"/>
              <a:t>íäkkäillä</a:t>
            </a:r>
            <a:r>
              <a:rPr lang="fi-FI" sz="2000" dirty="0"/>
              <a:t> evidenssi vaatimaton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5750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Yleistyneen ahdistuneisuushäiriön lääkehoito</a:t>
            </a:r>
            <a:endParaRPr lang="en-US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 lvl="1" eaLnBrk="1" hangingPunct="1"/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SSRI: </a:t>
            </a:r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paroksetiini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essitalopraami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 (virallinen indikaatio)</a:t>
            </a:r>
          </a:p>
          <a:p>
            <a:pPr lvl="2" eaLnBrk="1" hangingPunct="1"/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vastetta 4-8 viikossa, täysi hoitovaste </a:t>
            </a:r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 3 kk</a:t>
            </a:r>
          </a:p>
          <a:p>
            <a:pPr lvl="2" eaLnBrk="1" hangingPunct="1"/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kansainvälinen arvio: remission todennäköisyys suurin </a:t>
            </a:r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fluoksetiinilla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, haittaoireita vähiten </a:t>
            </a:r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sertraliinilla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  (kummallakaan ei Suomessa virallista indikaatiota)</a:t>
            </a:r>
          </a:p>
          <a:p>
            <a:pPr lvl="1" eaLnBrk="1" hangingPunct="1"/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venlafaksiini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: plaseboa tehokkaampi 8 viikossa</a:t>
            </a:r>
          </a:p>
          <a:p>
            <a:pPr lvl="2" eaLnBrk="1" hangingPunct="1"/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1.- tai 2.-linjan lääke</a:t>
            </a:r>
          </a:p>
          <a:p>
            <a:pPr lvl="1"/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duloksetiini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/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tutkittu myös iäkkäillä</a:t>
            </a:r>
          </a:p>
          <a:p>
            <a:pPr lvl="1" eaLnBrk="1" hangingPunct="1"/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pregabaliini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: väärinkäyttöriski</a:t>
            </a:r>
          </a:p>
          <a:p>
            <a:pPr lvl="1" eaLnBrk="1" hangingPunct="1"/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buspironi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: indisoitu ”oiretasolla”,  joskus ”uusille” potilaille</a:t>
            </a:r>
          </a:p>
          <a:p>
            <a:pPr lvl="1" eaLnBrk="1" hangingPunct="1"/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bentsodiatsepiinit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:  enimmäkseen ”oiretason indikaatiolla”, pidemmissä hoidoissa teho heikkenee</a:t>
            </a:r>
          </a:p>
          <a:p>
            <a:pPr lvl="2" eaLnBrk="1" hangingPunct="1"/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lääkehoitoa ei yksin </a:t>
            </a:r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bentsojen</a:t>
            </a:r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 varaan</a:t>
            </a:r>
          </a:p>
          <a:p>
            <a:pPr lvl="1"/>
            <a:r>
              <a:rPr lang="fi-FI" altLang="fi-FI" sz="3300" dirty="0" err="1">
                <a:latin typeface="Arial" panose="020B0604020202020204" pitchFamily="34" charset="0"/>
                <a:cs typeface="Arial" panose="020B0604020202020204" pitchFamily="34" charset="0"/>
              </a:rPr>
              <a:t>ketiapiini</a:t>
            </a:r>
            <a:endParaRPr lang="fi-FI" altLang="fi-FI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fi-FI" altLang="fi-FI" sz="3300" dirty="0">
                <a:latin typeface="Arial" panose="020B0604020202020204" pitchFamily="34" charset="0"/>
                <a:cs typeface="Arial" panose="020B0604020202020204" pitchFamily="34" charset="0"/>
              </a:rPr>
              <a:t>tutkittu myös iäkkäillä , keskiannos 168 mg /vrk (vankka tutkimusnäyttö aikuisilla, ei virallista indikaatiota missään ikäryhmässä) </a:t>
            </a:r>
          </a:p>
          <a:p>
            <a:pPr marL="914400" lvl="2" indent="0">
              <a:buNone/>
            </a:pPr>
            <a:endParaRPr lang="fi-FI" altLang="fi-FI" sz="3300" dirty="0"/>
          </a:p>
          <a:p>
            <a:pPr lvl="3"/>
            <a:endParaRPr lang="fi-FI" altLang="fi-FI" sz="3300" dirty="0"/>
          </a:p>
          <a:p>
            <a:pPr lvl="1" eaLnBrk="1" hangingPunct="1"/>
            <a:endParaRPr lang="en-US" altLang="fi-FI" dirty="0"/>
          </a:p>
        </p:txBody>
      </p:sp>
    </p:spTree>
    <p:extLst>
      <p:ext uri="{BB962C8B-B14F-4D97-AF65-F5344CB8AC3E}">
        <p14:creationId xmlns:p14="http://schemas.microsoft.com/office/powerpoint/2010/main" val="598172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black">
          <a:xfrm>
            <a:off x="1095375" y="200025"/>
            <a:ext cx="792003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fi-FI" altLang="fi-FI" sz="3200" dirty="0">
                <a:latin typeface="Arial" panose="020B0604020202020204" pitchFamily="34" charset="0"/>
                <a:cs typeface="Arial" panose="020B0604020202020204" pitchFamily="34" charset="0"/>
              </a:rPr>
              <a:t>Ahdistuneisuushäiriöiden lääkehoito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black">
          <a:xfrm>
            <a:off x="1082675" y="1100138"/>
            <a:ext cx="7781925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i-FI" altLang="fi-FI" sz="24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i-FI" altLang="fi-FI" sz="24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i-FI" altLang="fi-FI" sz="240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1497013"/>
            <a:ext cx="91440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br>
              <a:rPr lang="fi-FI" altLang="fi-FI" sz="1000">
                <a:cs typeface="Times New Roman" charset="0"/>
              </a:rPr>
            </a:br>
            <a:endParaRPr lang="en-US" altLang="fi-FI" sz="1100">
              <a:cs typeface="Times New Roman" charset="0"/>
            </a:endParaRPr>
          </a:p>
          <a:p>
            <a:endParaRPr lang="en-US" altLang="fi-FI" sz="24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01848" y="1412776"/>
            <a:ext cx="794030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buFontTx/>
              <a:buChar char="•"/>
            </a:pPr>
            <a:r>
              <a:rPr lang="fi-FI" altLang="fi-FI" sz="2000" dirty="0">
                <a:latin typeface="Arial" charset="0"/>
              </a:rPr>
              <a:t> </a:t>
            </a:r>
            <a:r>
              <a:rPr lang="fi-FI" altLang="fi-FI" sz="2000" dirty="0" err="1">
                <a:latin typeface="Arial" charset="0"/>
              </a:rPr>
              <a:t>Pregabaliini</a:t>
            </a:r>
            <a:endParaRPr lang="fi-FI" altLang="fi-FI" sz="2000" dirty="0">
              <a:latin typeface="Arial" charset="0"/>
            </a:endParaRPr>
          </a:p>
          <a:p>
            <a:pPr lvl="1"/>
            <a:r>
              <a:rPr lang="fi-FI" altLang="fi-FI" sz="2000" dirty="0">
                <a:latin typeface="Arial" charset="0"/>
              </a:rPr>
              <a:t>-erityyppinen vaikutusmekanismi kuin muilla psyykenlääkkeillä:</a:t>
            </a:r>
          </a:p>
          <a:p>
            <a:pPr lvl="2">
              <a:buFontTx/>
              <a:buChar char="•"/>
            </a:pPr>
            <a:r>
              <a:rPr lang="fi-FI" altLang="fi-FI" sz="2000" dirty="0">
                <a:latin typeface="Arial" charset="0"/>
              </a:rPr>
              <a:t>kalsiumin virtaus hermosoluun vähenee ja </a:t>
            </a:r>
            <a:r>
              <a:rPr lang="fi-FI" altLang="fi-FI" sz="2000" dirty="0" err="1">
                <a:latin typeface="Arial" charset="0"/>
              </a:rPr>
              <a:t>eksitatoristen</a:t>
            </a:r>
            <a:r>
              <a:rPr lang="fi-FI" altLang="fi-FI" sz="2000" dirty="0">
                <a:latin typeface="Arial" charset="0"/>
              </a:rPr>
              <a:t> välittäjäaineiden vapautuminen synapsirakoon vähenee</a:t>
            </a:r>
          </a:p>
          <a:p>
            <a:pPr lvl="2">
              <a:buFontTx/>
              <a:buChar char="•"/>
            </a:pPr>
            <a:r>
              <a:rPr lang="fi-FI" altLang="fi-FI" sz="2000" dirty="0" err="1">
                <a:latin typeface="Arial" charset="0"/>
              </a:rPr>
              <a:t>pregabaliini</a:t>
            </a:r>
            <a:r>
              <a:rPr lang="fi-FI" altLang="fi-FI" sz="2000" dirty="0">
                <a:latin typeface="Arial" charset="0"/>
              </a:rPr>
              <a:t> moduloi useiden välittäjäaineiden</a:t>
            </a:r>
            <a:r>
              <a:rPr lang="fi-FI" altLang="fi-FI" dirty="0">
                <a:latin typeface="Arial" charset="0"/>
              </a:rPr>
              <a:t> </a:t>
            </a:r>
            <a:r>
              <a:rPr lang="fi-FI" altLang="fi-FI" sz="2000" dirty="0">
                <a:latin typeface="Arial" charset="0"/>
              </a:rPr>
              <a:t>neurotransmissiota mutta sillä ei ole kliinisesti merkittävää </a:t>
            </a:r>
            <a:r>
              <a:rPr lang="fi-FI" altLang="fi-FI" sz="2000" dirty="0" err="1">
                <a:latin typeface="Arial" charset="0"/>
              </a:rPr>
              <a:t>gabaergista</a:t>
            </a:r>
            <a:r>
              <a:rPr lang="fi-FI" altLang="fi-FI" sz="2000" dirty="0">
                <a:latin typeface="Arial" charset="0"/>
              </a:rPr>
              <a:t> reseptorivaikutusta</a:t>
            </a:r>
          </a:p>
          <a:p>
            <a:pPr lvl="1" eaLnBrk="1" hangingPunct="1"/>
            <a:r>
              <a:rPr lang="fi-FI" altLang="fi-FI" sz="2000" dirty="0">
                <a:latin typeface="Arial" charset="0"/>
              </a:rPr>
              <a:t>-yleistynyt ahdistuneisuushäiriö virallinen indikaatio</a:t>
            </a:r>
          </a:p>
          <a:p>
            <a:pPr lvl="2">
              <a:buFontTx/>
              <a:buChar char="•"/>
            </a:pPr>
            <a:r>
              <a:rPr lang="fi-FI" altLang="fi-FI" sz="2000" dirty="0">
                <a:latin typeface="Arial" charset="0"/>
              </a:rPr>
              <a:t>vaikutuksen alku 1-2 vko </a:t>
            </a:r>
          </a:p>
          <a:p>
            <a:pPr lvl="1"/>
            <a:r>
              <a:rPr lang="fi-FI" altLang="fi-FI" sz="2000" dirty="0">
                <a:latin typeface="Arial" charset="0"/>
              </a:rPr>
              <a:t>-saattaa olla tehokas suurimmalla (600 mg/vrk) annoksella myös   	sosiaalisten tilanteiden pelon hoidossa (ei virallinen 	indikaatio)</a:t>
            </a:r>
          </a:p>
          <a:p>
            <a:pPr lvl="1" eaLnBrk="1" hangingPunct="1"/>
            <a:r>
              <a:rPr lang="fi-FI" altLang="fi-FI" sz="2000" dirty="0">
                <a:latin typeface="Arial" charset="0"/>
              </a:rPr>
              <a:t>-väärinkäytön, riippuvuuden ja toleranssin kehittymisen riski</a:t>
            </a:r>
          </a:p>
          <a:p>
            <a:pPr lvl="2" eaLnBrk="1" hangingPunct="1">
              <a:buFontTx/>
              <a:buChar char="•"/>
            </a:pPr>
            <a:r>
              <a:rPr lang="fi-FI" altLang="fi-FI" sz="2000" dirty="0">
                <a:latin typeface="Arial" charset="0"/>
              </a:rPr>
              <a:t>tehostaa </a:t>
            </a:r>
            <a:r>
              <a:rPr lang="fi-FI" altLang="fi-FI" sz="2000" dirty="0" err="1">
                <a:latin typeface="Arial" charset="0"/>
              </a:rPr>
              <a:t>opiaattien</a:t>
            </a:r>
            <a:r>
              <a:rPr lang="fi-FI" altLang="fi-FI" sz="2000" dirty="0">
                <a:latin typeface="Arial" charset="0"/>
              </a:rPr>
              <a:t> vaikutusta, yliannoksina </a:t>
            </a:r>
            <a:r>
              <a:rPr lang="fi-FI" altLang="fi-FI" sz="2000" dirty="0" err="1">
                <a:latin typeface="Arial" charset="0"/>
              </a:rPr>
              <a:t>euforisoi</a:t>
            </a:r>
            <a:endParaRPr lang="fi-FI" altLang="fi-FI" sz="2000" dirty="0">
              <a:latin typeface="Arial" charset="0"/>
            </a:endParaRPr>
          </a:p>
          <a:p>
            <a:pPr lvl="1"/>
            <a:r>
              <a:rPr lang="fi-FI" altLang="fi-FI" sz="2000" dirty="0" err="1">
                <a:latin typeface="Arial" charset="0"/>
              </a:rPr>
              <a:t>-aiheuttaa</a:t>
            </a:r>
            <a:r>
              <a:rPr lang="fi-FI" altLang="fi-FI" sz="2000" dirty="0">
                <a:latin typeface="Arial" charset="0"/>
              </a:rPr>
              <a:t> iäkkäillä herkästi huimausta</a:t>
            </a:r>
          </a:p>
          <a:p>
            <a:pPr lvl="1" eaLnBrk="1" hangingPunct="1">
              <a:buFontTx/>
              <a:buChar char="•"/>
            </a:pPr>
            <a:endParaRPr lang="fi-FI" altLang="fi-FI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4838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Iäkkään unettomuuden lääkehoito</a:t>
            </a:r>
            <a:endParaRPr lang="en-US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melatoniini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ei-BZD-unilääkkeet eli z-lääkkeet: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tsopikloni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tsolpideemi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tsaleploni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keskipitkävaikutteiset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bentsodiatsepiinit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tematsepaami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oksatsepaami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sedatiiviset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masennuslääkkeet</a:t>
            </a:r>
            <a:endParaRPr lang="en-US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5608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03275"/>
          </a:xfrm>
        </p:spPr>
        <p:txBody>
          <a:bodyPr/>
          <a:lstStyle/>
          <a:p>
            <a:pPr eaLnBrk="1" hangingPunct="1"/>
            <a:r>
              <a:rPr lang="fi-FI" altLang="fi-FI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Unettomuuden lääkehoito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97365"/>
            <a:ext cx="8134672" cy="483994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fi-FI" altLang="fi-FI" sz="2800" dirty="0" err="1">
                <a:latin typeface="Arial" panose="020B0604020202020204" pitchFamily="34" charset="0"/>
                <a:cs typeface="Arial" panose="020B0604020202020204" pitchFamily="34" charset="0"/>
              </a:rPr>
              <a:t>Melatoniini</a:t>
            </a:r>
            <a:r>
              <a:rPr lang="fi-FI" altLang="fi-FI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primaarisen unettomuuden hoitoon &gt;55-vuotiailla</a:t>
            </a:r>
          </a:p>
          <a:p>
            <a:pPr lvl="1" eaLnBrk="1" hangingPunct="1">
              <a:lnSpc>
                <a:spcPct val="120000"/>
              </a:lnSpc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otetaan säännöllisesti 1-2 t ennen nukkumaan menoa, hoitoaika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. 13 vk</a:t>
            </a:r>
          </a:p>
          <a:p>
            <a:pPr lvl="1" eaLnBrk="1" hangingPunct="1">
              <a:lnSpc>
                <a:spcPct val="120000"/>
              </a:lnSpc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ei vaikuta unen rakenteeseen, ei toleranssia, ei vierotusoireita</a:t>
            </a:r>
          </a:p>
          <a:p>
            <a:pPr lvl="1" eaLnBrk="1" hangingPunct="1">
              <a:lnSpc>
                <a:spcPct val="120000"/>
              </a:lnSpc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haittavaikutuksia: </a:t>
            </a:r>
          </a:p>
          <a:p>
            <a:pPr lvl="2" eaLnBrk="1" hangingPunct="1">
              <a:lnSpc>
                <a:spcPct val="120000"/>
              </a:lnSpc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uneliaisuus, painajaisunet ärtyneisyys, levottomuus, migreeni, ummetus, painon nousu</a:t>
            </a:r>
          </a:p>
          <a:p>
            <a:pPr lvl="1" eaLnBrk="1" hangingPunct="1">
              <a:lnSpc>
                <a:spcPct val="120000"/>
              </a:lnSpc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alkoholi heikentää vaikutusta </a:t>
            </a:r>
          </a:p>
          <a:p>
            <a:pPr lvl="1" eaLnBrk="1" hangingPunct="1">
              <a:lnSpc>
                <a:spcPct val="120000"/>
              </a:lnSpc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yhteisvaikutus CYP1A2-estäjien kanssa</a:t>
            </a:r>
          </a:p>
          <a:p>
            <a:pPr lvl="2">
              <a:lnSpc>
                <a:spcPct val="120000"/>
              </a:lnSpc>
            </a:pP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melatoniinipitoisuus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nousee</a:t>
            </a:r>
          </a:p>
          <a:p>
            <a:pPr lvl="1" eaLnBrk="1" hangingPunct="1">
              <a:lnSpc>
                <a:spcPct val="120000"/>
              </a:lnSpc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lisää z-unilääkkeiden sedatiivista vaikutusta</a:t>
            </a:r>
          </a:p>
        </p:txBody>
      </p:sp>
    </p:spTree>
    <p:extLst>
      <p:ext uri="{BB962C8B-B14F-4D97-AF65-F5344CB8AC3E}">
        <p14:creationId xmlns:p14="http://schemas.microsoft.com/office/powerpoint/2010/main" val="35427743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Unettomuuden lääkehoito</a:t>
            </a:r>
            <a:endParaRPr lang="en-US" altLang="fi-FI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fi-FI" altLang="fi-FI" sz="2800" dirty="0"/>
              <a:t>z-lääkkeet: </a:t>
            </a:r>
          </a:p>
          <a:p>
            <a:pPr lvl="1" eaLnBrk="1" hangingPunct="1"/>
            <a:r>
              <a:rPr lang="fi-FI" altLang="fi-FI" sz="2400" dirty="0" err="1"/>
              <a:t>tsopikloni</a:t>
            </a:r>
            <a:r>
              <a:rPr lang="fi-FI" altLang="fi-FI" sz="2400" dirty="0"/>
              <a:t>, </a:t>
            </a:r>
            <a:r>
              <a:rPr lang="fi-FI" altLang="fi-FI" sz="2400" dirty="0" err="1"/>
              <a:t>tsolpideemi</a:t>
            </a:r>
            <a:r>
              <a:rPr lang="fi-FI" altLang="fi-FI" sz="2400" dirty="0"/>
              <a:t>, </a:t>
            </a:r>
            <a:r>
              <a:rPr lang="fi-FI" altLang="fi-FI" sz="2400" dirty="0" err="1"/>
              <a:t>tsaleploni</a:t>
            </a:r>
            <a:endParaRPr lang="fi-FI" altLang="fi-FI" sz="2400" dirty="0"/>
          </a:p>
          <a:p>
            <a:pPr lvl="1" eaLnBrk="1" hangingPunct="1"/>
            <a:r>
              <a:rPr lang="fi-FI" altLang="fi-FI" sz="2400" dirty="0"/>
              <a:t>vaikutus välittyy </a:t>
            </a:r>
            <a:r>
              <a:rPr lang="fi-FI" altLang="fi-FI" sz="2400" dirty="0" err="1"/>
              <a:t>bentsodiatsepiinireseptoreiden</a:t>
            </a:r>
            <a:r>
              <a:rPr lang="fi-FI" altLang="fi-FI" sz="2400" dirty="0"/>
              <a:t> kautta; mutta on selektiivisempi kuin </a:t>
            </a:r>
            <a:r>
              <a:rPr lang="fi-FI" altLang="fi-FI" sz="2400" dirty="0" err="1"/>
              <a:t>BZD:lla</a:t>
            </a:r>
            <a:endParaRPr lang="fi-FI" altLang="fi-FI" sz="2400" dirty="0"/>
          </a:p>
          <a:p>
            <a:pPr lvl="1" eaLnBrk="1" hangingPunct="1"/>
            <a:r>
              <a:rPr lang="fi-FI" altLang="fi-FI" sz="2400" dirty="0"/>
              <a:t>lyhyehkö vaikutusaika, lääkevaikutus loppuu aamuun mennessä</a:t>
            </a:r>
          </a:p>
          <a:p>
            <a:pPr lvl="2"/>
            <a:r>
              <a:rPr lang="fi-FI" altLang="fi-FI" sz="2000" dirty="0"/>
              <a:t>joskus uni ”loppuu kesken”</a:t>
            </a:r>
          </a:p>
          <a:p>
            <a:pPr lvl="1" eaLnBrk="1" hangingPunct="1"/>
            <a:r>
              <a:rPr lang="fi-FI" altLang="fi-FI" sz="2400" dirty="0"/>
              <a:t>vaikuttanevat unen rakenteeseen vähemmän kun </a:t>
            </a:r>
            <a:r>
              <a:rPr lang="fi-FI" altLang="fi-FI" sz="2400" dirty="0" err="1"/>
              <a:t>BZD:t</a:t>
            </a:r>
            <a:endParaRPr lang="fi-FI" altLang="fi-FI" sz="2400" dirty="0"/>
          </a:p>
          <a:p>
            <a:pPr lvl="1" eaLnBrk="1" hangingPunct="1"/>
            <a:endParaRPr lang="fi-FI" altLang="fi-FI" sz="2400" dirty="0"/>
          </a:p>
          <a:p>
            <a:pPr lvl="1" eaLnBrk="1" hangingPunct="1"/>
            <a:endParaRPr lang="en-US" altLang="fi-FI" sz="2400" dirty="0"/>
          </a:p>
        </p:txBody>
      </p:sp>
    </p:spTree>
    <p:extLst>
      <p:ext uri="{BB962C8B-B14F-4D97-AF65-F5344CB8AC3E}">
        <p14:creationId xmlns:p14="http://schemas.microsoft.com/office/powerpoint/2010/main" val="10324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3000" dirty="0"/>
              <a:t>Kuinka moni todennäköisesti sairastuu elämänsä aikana </a:t>
            </a:r>
            <a:r>
              <a:rPr lang="fi-FI" sz="4000" dirty="0"/>
              <a:t>?</a:t>
            </a:r>
            <a:endParaRPr lang="en-US" sz="40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dirty="0"/>
              <a:t>Depressio 1:7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dirty="0"/>
              <a:t>Dementia 1:17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dirty="0"/>
              <a:t>Delirium 1:25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fi-FI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72366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Unettomuuden lääkehoito</a:t>
            </a:r>
            <a:endParaRPr lang="en-US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z-unilääkkeet:</a:t>
            </a:r>
          </a:p>
          <a:p>
            <a:pPr lvl="1"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riippuvuusriski ehkä hiukan pienempi kuin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bentsodiatsepiineilla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</a:p>
          <a:p>
            <a:pPr lvl="1"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vain tarvittaessa tai korkeintaan enimmillään 2-vk:n kuurina</a:t>
            </a:r>
          </a:p>
          <a:p>
            <a:pPr lvl="1"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CYP3A4 yhteisvaikutukset </a:t>
            </a:r>
          </a:p>
          <a:p>
            <a:pPr lvl="2"/>
            <a:r>
              <a:rPr lang="fi-FI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erytromysiini</a:t>
            </a:r>
            <a:r>
              <a:rPr lang="fi-FI" alt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klaritromysiini</a:t>
            </a:r>
            <a:r>
              <a:rPr lang="fi-FI" alt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ketokonatsoli</a:t>
            </a:r>
            <a:r>
              <a:rPr lang="fi-FI" alt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metronidatsoli</a:t>
            </a:r>
            <a:r>
              <a:rPr lang="fi-FI" altLang="en-US" dirty="0">
                <a:latin typeface="Arial" panose="020B0604020202020204" pitchFamily="34" charset="0"/>
                <a:cs typeface="Arial" panose="020B0604020202020204" pitchFamily="34" charset="0"/>
              </a:rPr>
              <a:t>: CYP3A4 inhibitio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muistihäiriöitä ja aistiharhoja </a:t>
            </a:r>
          </a:p>
          <a:p>
            <a:pPr lvl="2"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erityisesti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tsolpideemi</a:t>
            </a:r>
            <a:endParaRPr lang="en-US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99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Iäkkään unettomuuden lääkehoito</a:t>
            </a:r>
            <a:endParaRPr lang="en-US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bentsodiatsepiinit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tematsepaami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oksatsepaami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jos uniongelma liittyy ahdistuneisuuteen</a:t>
            </a:r>
          </a:p>
          <a:p>
            <a:pPr lvl="2"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jos z-lääkkeen vaikutus ei riitä aamuun</a:t>
            </a:r>
          </a:p>
          <a:p>
            <a:pPr lvl="2" eaLnBrk="1" hangingPunct="1"/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bentsodiatsepiineille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tyypilliset ongelmat</a:t>
            </a:r>
          </a:p>
          <a:p>
            <a:pPr lvl="2" eaLnBrk="1" hangingPunct="1"/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hoitoaika korkeintaan 2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vk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419843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nuori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857250"/>
            <a:ext cx="6993731" cy="527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929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fontScale="90000"/>
          </a:bodyPr>
          <a:lstStyle/>
          <a:p>
            <a:pPr eaLnBrk="1" hangingPunct="1"/>
            <a:r>
              <a:rPr lang="fi-FI" sz="4000"/>
              <a:t>Perinteiset neuroleptit ikääntyneillä</a:t>
            </a:r>
            <a:endParaRPr lang="fi-FI" sz="4000">
              <a:solidFill>
                <a:schemeClr val="accent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fi-FI" sz="2800" dirty="0"/>
              <a:t>korkea EP-oireiden, erityisesti </a:t>
            </a:r>
            <a:r>
              <a:rPr lang="fi-FI" sz="2800" dirty="0" err="1"/>
              <a:t>tardiivi</a:t>
            </a:r>
            <a:r>
              <a:rPr lang="fi-FI" sz="2800" dirty="0"/>
              <a:t> </a:t>
            </a:r>
            <a:r>
              <a:rPr lang="fi-FI" sz="2800" dirty="0" err="1"/>
              <a:t>dyskinesian</a:t>
            </a:r>
            <a:r>
              <a:rPr lang="fi-FI" sz="2800" dirty="0"/>
              <a:t> riski</a:t>
            </a:r>
          </a:p>
          <a:p>
            <a:pPr eaLnBrk="1" hangingPunct="1">
              <a:lnSpc>
                <a:spcPct val="80000"/>
              </a:lnSpc>
            </a:pPr>
            <a:r>
              <a:rPr lang="fi-FI" sz="2800" dirty="0"/>
              <a:t>suuriannosneurolepteilla deliriumriski</a:t>
            </a:r>
          </a:p>
          <a:p>
            <a:pPr lvl="1">
              <a:lnSpc>
                <a:spcPct val="80000"/>
              </a:lnSpc>
            </a:pPr>
            <a:r>
              <a:rPr lang="fi-FI" sz="2400" dirty="0"/>
              <a:t> muut </a:t>
            </a:r>
            <a:r>
              <a:rPr lang="fi-FI" sz="2400" dirty="0" err="1"/>
              <a:t>antikolinergiset</a:t>
            </a:r>
            <a:r>
              <a:rPr lang="fi-FI" sz="2400" dirty="0"/>
              <a:t> haitat</a:t>
            </a:r>
          </a:p>
          <a:p>
            <a:pPr lvl="1">
              <a:lnSpc>
                <a:spcPct val="80000"/>
              </a:lnSpc>
            </a:pPr>
            <a:r>
              <a:rPr lang="fi-FI" sz="2400" dirty="0" err="1"/>
              <a:t>asentohypotonia</a:t>
            </a:r>
            <a:endParaRPr lang="fi-FI" sz="2400" dirty="0"/>
          </a:p>
          <a:p>
            <a:pPr lvl="1">
              <a:lnSpc>
                <a:spcPct val="80000"/>
              </a:lnSpc>
            </a:pPr>
            <a:r>
              <a:rPr lang="fi-FI" sz="2400" dirty="0"/>
              <a:t>sydänvaikutukset</a:t>
            </a:r>
          </a:p>
          <a:p>
            <a:pPr eaLnBrk="1" hangingPunct="1">
              <a:lnSpc>
                <a:spcPct val="80000"/>
              </a:lnSpc>
            </a:pPr>
            <a:r>
              <a:rPr lang="fi-FI" sz="2800" dirty="0"/>
              <a:t>muistisairauden eteneminen(?)</a:t>
            </a:r>
          </a:p>
          <a:p>
            <a:pPr lvl="1">
              <a:lnSpc>
                <a:spcPct val="80000"/>
              </a:lnSpc>
            </a:pPr>
            <a:r>
              <a:rPr lang="fi-FI" sz="2400" dirty="0"/>
              <a:t>muistisairauksien käytösoireissa vain kolmannes potilaista hyötyy</a:t>
            </a:r>
          </a:p>
          <a:p>
            <a:pPr lvl="1">
              <a:lnSpc>
                <a:spcPct val="80000"/>
              </a:lnSpc>
            </a:pPr>
            <a:r>
              <a:rPr lang="fi-FI" sz="2400" dirty="0"/>
              <a:t>neurologiset haitat korostuvat</a:t>
            </a:r>
          </a:p>
        </p:txBody>
      </p:sp>
    </p:spTree>
    <p:extLst>
      <p:ext uri="{BB962C8B-B14F-4D97-AF65-F5344CB8AC3E}">
        <p14:creationId xmlns:p14="http://schemas.microsoft.com/office/powerpoint/2010/main" val="1090188299"/>
      </p:ext>
    </p:extLst>
  </p:cSld>
  <p:clrMapOvr>
    <a:masterClrMapping/>
  </p:clrMapOvr>
  <p:transition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/>
              <a:t>Psykoosilääkkeiden</a:t>
            </a:r>
            <a:r>
              <a:rPr lang="en-GB" dirty="0"/>
              <a:t> </a:t>
            </a:r>
            <a:r>
              <a:rPr lang="en-GB" dirty="0" err="1"/>
              <a:t>neurologisia</a:t>
            </a:r>
            <a:r>
              <a:rPr lang="en-GB" dirty="0"/>
              <a:t> </a:t>
            </a:r>
            <a:r>
              <a:rPr lang="en-GB" dirty="0" err="1"/>
              <a:t>haittavaikutuksia</a:t>
            </a:r>
            <a:r>
              <a:rPr lang="en-GB" dirty="0"/>
              <a:t>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>
                <a:solidFill>
                  <a:srgbClr val="CC0000"/>
                </a:solidFill>
              </a:rPr>
              <a:t>parkinsonismi</a:t>
            </a:r>
          </a:p>
          <a:p>
            <a:r>
              <a:rPr lang="fi-FI">
                <a:solidFill>
                  <a:srgbClr val="CC0000"/>
                </a:solidFill>
              </a:rPr>
              <a:t>akatisia</a:t>
            </a:r>
          </a:p>
          <a:p>
            <a:r>
              <a:rPr lang="fi-FI">
                <a:solidFill>
                  <a:srgbClr val="CC0000"/>
                </a:solidFill>
              </a:rPr>
              <a:t>tardiivi dyskinesia (5x)</a:t>
            </a:r>
          </a:p>
          <a:p>
            <a:r>
              <a:rPr lang="fi-FI"/>
              <a:t>äkillinen dystonia</a:t>
            </a:r>
          </a:p>
          <a:p>
            <a:r>
              <a:rPr lang="fi-FI"/>
              <a:t>kognitiiviset häiriöt</a:t>
            </a:r>
          </a:p>
          <a:p>
            <a:r>
              <a:rPr lang="fi-FI"/>
              <a:t>kouristukset</a:t>
            </a:r>
          </a:p>
          <a:p>
            <a:r>
              <a:rPr lang="fi-FI"/>
              <a:t>maligni neuroleptisyndrooma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989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Toisen</a:t>
            </a:r>
            <a:r>
              <a:rPr lang="en-US" dirty="0"/>
              <a:t> </a:t>
            </a:r>
            <a:r>
              <a:rPr lang="en-US" dirty="0" err="1"/>
              <a:t>polven</a:t>
            </a:r>
            <a:r>
              <a:rPr lang="en-US" dirty="0"/>
              <a:t> </a:t>
            </a:r>
            <a:r>
              <a:rPr lang="en-US" dirty="0" err="1"/>
              <a:t>psykoosilääkkeet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toisen polven psykoosilääkkeet 1990-luvulla:</a:t>
            </a:r>
          </a:p>
          <a:p>
            <a:pPr lvl="1"/>
            <a:r>
              <a:rPr lang="fi-FI" dirty="0"/>
              <a:t>vähemmän neurologisia sivuvaikutuksia kuin perinteisillä</a:t>
            </a:r>
          </a:p>
          <a:p>
            <a:pPr lvl="2"/>
            <a:r>
              <a:rPr lang="fi-FI" dirty="0"/>
              <a:t>metaboliset haitat korostuvat (</a:t>
            </a:r>
            <a:r>
              <a:rPr lang="fi-FI" dirty="0" err="1"/>
              <a:t>olantsapiini</a:t>
            </a:r>
            <a:r>
              <a:rPr lang="fi-FI" dirty="0"/>
              <a:t>)</a:t>
            </a:r>
          </a:p>
          <a:p>
            <a:pPr lvl="2"/>
            <a:r>
              <a:rPr lang="fi-FI" dirty="0"/>
              <a:t>endokriiniset haitat, prolaktiini (</a:t>
            </a:r>
            <a:r>
              <a:rPr lang="fi-FI" dirty="0" err="1"/>
              <a:t>risperidoni</a:t>
            </a:r>
            <a:r>
              <a:rPr lang="fi-FI" dirty="0"/>
              <a:t>)</a:t>
            </a:r>
          </a:p>
          <a:p>
            <a:pPr lvl="2"/>
            <a:r>
              <a:rPr lang="fi-FI" dirty="0"/>
              <a:t>tehon puute (</a:t>
            </a:r>
            <a:r>
              <a:rPr lang="fi-FI" dirty="0" err="1"/>
              <a:t>ketiapiini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toivottu parempaa vaikutusta erityisesti skitsofrenian negatiivisiin ja kognitiivisiin oireisiin</a:t>
            </a:r>
          </a:p>
          <a:p>
            <a:pPr lvl="1"/>
            <a:r>
              <a:rPr lang="fi-FI" dirty="0"/>
              <a:t>suositeltu laajasti ensisijaisiksi lääkehoidoksi skitsofreniassa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2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27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4400" dirty="0"/>
              <a:t>     </a:t>
            </a:r>
          </a:p>
          <a:p>
            <a:pPr algn="ctr">
              <a:spcBef>
                <a:spcPct val="50000"/>
              </a:spcBef>
            </a:pPr>
            <a:r>
              <a:rPr lang="fi-FI" sz="3200" dirty="0"/>
              <a:t>Toisen polven psykoosilääkkeet             	muistisairaiden käytösoireissa</a:t>
            </a:r>
          </a:p>
          <a:p>
            <a:pPr lvl="2">
              <a:spcBef>
                <a:spcPct val="50000"/>
              </a:spcBef>
              <a:buFontTx/>
              <a:buChar char="•"/>
            </a:pPr>
            <a:endParaRPr lang="fi-FI" sz="2000" dirty="0"/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fi-FI" sz="2000" dirty="0" err="1"/>
              <a:t>risperidonista</a:t>
            </a:r>
            <a:r>
              <a:rPr lang="fi-FI" sz="2000" dirty="0"/>
              <a:t>, </a:t>
            </a:r>
            <a:r>
              <a:rPr lang="fi-FI" sz="2000" dirty="0" err="1"/>
              <a:t>olantsapiinista</a:t>
            </a:r>
            <a:r>
              <a:rPr lang="fi-FI" sz="2000" dirty="0"/>
              <a:t> ja </a:t>
            </a:r>
            <a:r>
              <a:rPr lang="fi-FI" sz="2000" dirty="0" err="1"/>
              <a:t>aripipratsolista</a:t>
            </a:r>
            <a:r>
              <a:rPr lang="fi-FI" sz="2000" dirty="0"/>
              <a:t> tutkimusnäyttöä käytösoireiden hoidossa </a:t>
            </a:r>
          </a:p>
          <a:p>
            <a:pPr lvl="3">
              <a:spcBef>
                <a:spcPct val="50000"/>
              </a:spcBef>
              <a:buFontTx/>
              <a:buChar char="•"/>
            </a:pPr>
            <a:r>
              <a:rPr lang="fi-FI" sz="2000" dirty="0"/>
              <a:t>vain </a:t>
            </a:r>
            <a:r>
              <a:rPr lang="fi-FI" sz="2000" dirty="0" err="1"/>
              <a:t>risperidonilla</a:t>
            </a:r>
            <a:r>
              <a:rPr lang="fi-FI" sz="2000" dirty="0"/>
              <a:t> virallinen indikaatio käytösoireissa 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fi-FI" sz="2000" dirty="0" err="1"/>
              <a:t>ketiapiinilla</a:t>
            </a:r>
            <a:r>
              <a:rPr lang="fi-FI" sz="2000" dirty="0"/>
              <a:t> on erityisen vähäinen </a:t>
            </a:r>
            <a:r>
              <a:rPr lang="fi-FI" sz="2000" dirty="0" err="1"/>
              <a:t>EPJ-oireiden</a:t>
            </a:r>
            <a:r>
              <a:rPr lang="fi-FI" sz="2000" dirty="0"/>
              <a:t> riski, mutta tutkimusnäyttö tehon osalta vaatimaton    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fi-FI" sz="2000" dirty="0" err="1"/>
              <a:t>klotsapiini</a:t>
            </a:r>
            <a:r>
              <a:rPr lang="fi-FI" sz="2000" dirty="0"/>
              <a:t> on huonosti siedetty vanhuksilla (lis. </a:t>
            </a:r>
            <a:r>
              <a:rPr lang="fi-FI" sz="2000" dirty="0" err="1"/>
              <a:t>agranulosytoosin</a:t>
            </a:r>
            <a:r>
              <a:rPr lang="fi-FI" sz="2000" dirty="0"/>
              <a:t> riski, </a:t>
            </a:r>
            <a:r>
              <a:rPr lang="fi-FI" sz="2000" dirty="0" err="1"/>
              <a:t>sedaatio</a:t>
            </a:r>
            <a:r>
              <a:rPr lang="fi-FI" sz="2000" dirty="0"/>
              <a:t>, </a:t>
            </a:r>
            <a:r>
              <a:rPr lang="fi-FI" sz="2000" dirty="0" err="1"/>
              <a:t>asento-hypotensio</a:t>
            </a:r>
            <a:r>
              <a:rPr lang="fi-FI" sz="2000" dirty="0"/>
              <a:t>) eikä sitä kannata käyttää muistisairailla potilailla (paitsi pienillä annoksilla </a:t>
            </a:r>
            <a:r>
              <a:rPr lang="fi-FI" sz="2000" dirty="0" err="1"/>
              <a:t>Parkisonin</a:t>
            </a:r>
            <a:r>
              <a:rPr lang="fi-FI" sz="2000" dirty="0"/>
              <a:t> taudin psykoosioireissa)</a:t>
            </a:r>
            <a:endParaRPr lang="en-US" sz="2000" dirty="0"/>
          </a:p>
          <a:p>
            <a:pPr>
              <a:spcBef>
                <a:spcPct val="50000"/>
              </a:spcBef>
              <a:buFontTx/>
              <a:buChar char="•"/>
            </a:pP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3053150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400" b="1" dirty="0"/>
              <a:t>TOISEN POLVEN PSYKOOSILÄÄKKEET JA KUOLEMANVAARA MUISTISAIRAILLA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Clr>
                <a:schemeClr val="tx1"/>
              </a:buClr>
            </a:pPr>
            <a:r>
              <a:rPr lang="fi-FI" sz="2800" dirty="0"/>
              <a:t>riski: lääke/lume  3,5% vs. 2.3%, OR 1.54 (1.06-2.23, p=0.02) muistisairauspotilailla</a:t>
            </a:r>
          </a:p>
          <a:p>
            <a:pPr eaLnBrk="1" hangingPunct="1">
              <a:buClr>
                <a:schemeClr val="tx1"/>
              </a:buClr>
            </a:pPr>
            <a:r>
              <a:rPr lang="fi-FI" sz="2800" dirty="0"/>
              <a:t> ei luultavasti merkittäviä riskieroja eri valmisteiden välillä</a:t>
            </a:r>
          </a:p>
          <a:p>
            <a:pPr eaLnBrk="1" hangingPunct="1">
              <a:buClr>
                <a:schemeClr val="tx1"/>
              </a:buClr>
            </a:pPr>
            <a:r>
              <a:rPr lang="fi-FI" sz="2800" dirty="0"/>
              <a:t>ei eroja riskissä muistisairausdiagnoosin suhteen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fi-FI" sz="2400" dirty="0"/>
              <a:t>riski ei ole myöskään yhteydessä dementiaoireiston vaikeusasteeseen</a:t>
            </a:r>
          </a:p>
        </p:txBody>
      </p:sp>
    </p:spTree>
    <p:extLst>
      <p:ext uri="{BB962C8B-B14F-4D97-AF65-F5344CB8AC3E}">
        <p14:creationId xmlns:p14="http://schemas.microsoft.com/office/powerpoint/2010/main" val="3209113427"/>
      </p:ext>
    </p:extLst>
  </p:cSld>
  <p:clrMapOvr>
    <a:masterClrMapping/>
  </p:clrMapOvr>
</p:sld>
</file>

<file path=ppt/theme/theme1.xml><?xml version="1.0" encoding="utf-8"?>
<a:theme xmlns:a="http://schemas.openxmlformats.org/drawingml/2006/main" name="Helsingin Yliopisto">
  <a:themeElements>
    <a:clrScheme name="HY (LTT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00A39A"/>
      </a:accent1>
      <a:accent2>
        <a:srgbClr val="1E1C77"/>
      </a:accent2>
      <a:accent3>
        <a:srgbClr val="8C8A87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1579</Words>
  <Application>Microsoft Office PowerPoint</Application>
  <PresentationFormat>Näytössä katseltava diaesitys (4:3)</PresentationFormat>
  <Paragraphs>278</Paragraphs>
  <Slides>31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31</vt:i4>
      </vt:variant>
    </vt:vector>
  </HeadingPairs>
  <TitlesOfParts>
    <vt:vector size="34" baseType="lpstr">
      <vt:lpstr>Arial</vt:lpstr>
      <vt:lpstr>Times New Roman</vt:lpstr>
      <vt:lpstr>Helsingin Yliopisto</vt:lpstr>
      <vt:lpstr>Muuttaako ikääntyminen psyykenlääkitystä?</vt:lpstr>
      <vt:lpstr>Väestöennuste 2000-2060, 65+ </vt:lpstr>
      <vt:lpstr>Kuinka moni todennäköisesti sairastuu elämänsä aikana ?</vt:lpstr>
      <vt:lpstr>PowerPoint-esitys</vt:lpstr>
      <vt:lpstr>Perinteiset neuroleptit ikääntyneillä</vt:lpstr>
      <vt:lpstr>Psykoosilääkkeiden neurologisia haittavaikutuksia:</vt:lpstr>
      <vt:lpstr>Toisen polven psykoosilääkkeet</vt:lpstr>
      <vt:lpstr>PowerPoint-esitys</vt:lpstr>
      <vt:lpstr>TOISEN POLVEN PSYKOOSILÄÄKKEET JA KUOLEMANVAARA MUISTISAIRAILLA</vt:lpstr>
      <vt:lpstr>Vanhuksen masennuksen hoito</vt:lpstr>
      <vt:lpstr>Trisykliset masennuslääkkeet (TCA) iäkkäillä</vt:lpstr>
      <vt:lpstr>Trisyklisten masennuslääkkeiden (TCA) tehokkuus</vt:lpstr>
      <vt:lpstr>SSRI-lääkkeet iäkkäillä</vt:lpstr>
      <vt:lpstr>SSRI-lääkkeet iäkkäillä</vt:lpstr>
      <vt:lpstr>Sitalopraamin ja essitalopraamin käyttöön liittyvä QTc-ajan piteneminen</vt:lpstr>
      <vt:lpstr>SSRI-lääkkeiden pitoisuuksia nostavia lääkkeitä</vt:lpstr>
      <vt:lpstr>SSRI-lääkityksen ongelmia iäkkäillä</vt:lpstr>
      <vt:lpstr>Masennuslääkkeet - levottomuus</vt:lpstr>
      <vt:lpstr>Vanhuksen depression lääkehoidon periaatteita</vt:lpstr>
      <vt:lpstr>Iäkkään depression lääkehoidon periaatteita</vt:lpstr>
      <vt:lpstr>Onko masennuslääkevaste iäkkäillä hitaampi?</vt:lpstr>
      <vt:lpstr>TCA vs. SSRI</vt:lpstr>
      <vt:lpstr>ECT vaikeahoitoisessa depressiossa</vt:lpstr>
      <vt:lpstr>Iäkkään depression hoito</vt:lpstr>
      <vt:lpstr>Yleistyneen ahdistuneisuushäiriön lääkehoito</vt:lpstr>
      <vt:lpstr>PowerPoint-esitys</vt:lpstr>
      <vt:lpstr>Iäkkään unettomuuden lääkehoito</vt:lpstr>
      <vt:lpstr>Unettomuuden lääkehoito</vt:lpstr>
      <vt:lpstr>Unettomuuden lääkehoito</vt:lpstr>
      <vt:lpstr>Unettomuuden lääkehoito</vt:lpstr>
      <vt:lpstr>Iäkkään unettomuuden lääkehoito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2011-10-17T05:59:09Z</dcterms:created>
  <dcterms:modified xsi:type="dcterms:W3CDTF">2019-04-02T15:00:48Z</dcterms:modified>
</cp:coreProperties>
</file>